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57" r:id="rId6"/>
    <p:sldId id="263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0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6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912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90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786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579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175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4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4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017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859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1AE1A-0AA6-414F-BF1D-8F9F638BC2C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11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1AE1A-0AA6-414F-BF1D-8F9F638BC2C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257AE-837A-447B-B418-8CB7374DA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82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Raman microscope: Graphene and graphene cement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Cody </a:t>
            </a:r>
            <a:r>
              <a:rPr lang="en-US" dirty="0" err="1"/>
              <a:t>Massion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406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293B5F-A457-BB4E-AFA1-C4B3312EAE8D}"/>
              </a:ext>
            </a:extLst>
          </p:cNvPr>
          <p:cNvSpPr/>
          <p:nvPr/>
        </p:nvSpPr>
        <p:spPr>
          <a:xfrm>
            <a:off x="838200" y="1690688"/>
            <a:ext cx="10700657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Literature suggested Raman peaks for cement phases:</a:t>
            </a:r>
          </a:p>
          <a:p>
            <a:endParaRPr lang="en-US" dirty="0">
              <a:cs typeface="Times New Roman" panose="02020603050405020304" pitchFamily="18" charset="0"/>
            </a:endParaRPr>
          </a:p>
          <a:p>
            <a:r>
              <a:rPr lang="en-US" sz="2400" dirty="0">
                <a:cs typeface="Times New Roman" panose="02020603050405020304" pitchFamily="18" charset="0"/>
              </a:rPr>
              <a:t>Hydrated Portland cement generally consists of: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calcium silicate hydrate or C-S-H((</a:t>
            </a:r>
            <a:r>
              <a:rPr lang="en-US" sz="2400" dirty="0" err="1">
                <a:cs typeface="Times New Roman" panose="02020603050405020304" pitchFamily="18" charset="0"/>
              </a:rPr>
              <a:t>CaO</a:t>
            </a:r>
            <a:r>
              <a:rPr lang="en-US" sz="2400" dirty="0">
                <a:cs typeface="Times New Roman" panose="02020603050405020304" pitchFamily="18" charset="0"/>
              </a:rPr>
              <a:t>)</a:t>
            </a:r>
            <a:r>
              <a:rPr lang="en-US" sz="2400" baseline="-25000" dirty="0">
                <a:cs typeface="Times New Roman" panose="02020603050405020304" pitchFamily="18" charset="0"/>
              </a:rPr>
              <a:t>1.65</a:t>
            </a:r>
            <a:r>
              <a:rPr lang="en-US" sz="2400" dirty="0">
                <a:cs typeface="Times New Roman" panose="02020603050405020304" pitchFamily="18" charset="0"/>
              </a:rPr>
              <a:t>(SiO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)(H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0)</a:t>
            </a:r>
            <a:r>
              <a:rPr lang="en-US" sz="2400" baseline="-25000" dirty="0">
                <a:cs typeface="Times New Roman" panose="02020603050405020304" pitchFamily="18" charset="0"/>
              </a:rPr>
              <a:t>1.75</a:t>
            </a:r>
            <a:r>
              <a:rPr lang="en-US" sz="2400" dirty="0">
                <a:cs typeface="Times New Roman" panose="02020603050405020304" pitchFamily="18" charset="0"/>
              </a:rPr>
              <a:t>) – 1081, 707, 278cm</a:t>
            </a:r>
            <a:r>
              <a:rPr lang="en-US" sz="2400" baseline="30000" dirty="0">
                <a:cs typeface="Times New Roman" panose="02020603050405020304" pitchFamily="18" charset="0"/>
              </a:rPr>
              <a:t>-1</a:t>
            </a:r>
            <a:endParaRPr lang="en-US" sz="2400" dirty="0"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portlandite or calcium hydroxide (Ca(OH)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) - 350cm</a:t>
            </a:r>
            <a:r>
              <a:rPr lang="en-US" sz="2400" baseline="30000" dirty="0">
                <a:cs typeface="Times New Roman" panose="02020603050405020304" pitchFamily="18" charset="0"/>
              </a:rPr>
              <a:t>-1</a:t>
            </a:r>
            <a:endParaRPr lang="en-US" sz="2400" dirty="0"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gypsum (CaSO</a:t>
            </a:r>
            <a:r>
              <a:rPr lang="en-US" sz="2400" baseline="-25000" dirty="0">
                <a:cs typeface="Times New Roman" panose="02020603050405020304" pitchFamily="18" charset="0"/>
              </a:rPr>
              <a:t>4</a:t>
            </a:r>
            <a:r>
              <a:rPr lang="en-US" sz="2400" dirty="0">
                <a:cs typeface="Times New Roman" panose="02020603050405020304" pitchFamily="18" charset="0"/>
              </a:rPr>
              <a:t> · 2H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O) – 172, 1156cm</a:t>
            </a:r>
            <a:r>
              <a:rPr lang="en-US" sz="2400" baseline="30000" dirty="0">
                <a:cs typeface="Times New Roman" panose="02020603050405020304" pitchFamily="18" charset="0"/>
              </a:rPr>
              <a:t>-1</a:t>
            </a:r>
            <a:endParaRPr lang="en-US" sz="2400" dirty="0"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ettringite or calcium </a:t>
            </a:r>
            <a:r>
              <a:rPr lang="en-US" sz="2400" dirty="0" err="1">
                <a:cs typeface="Times New Roman" panose="02020603050405020304" pitchFamily="18" charset="0"/>
              </a:rPr>
              <a:t>sulfoaluminate</a:t>
            </a:r>
            <a:r>
              <a:rPr lang="en-US" sz="2400" dirty="0">
                <a:cs typeface="Times New Roman" panose="02020603050405020304" pitchFamily="18" charset="0"/>
              </a:rPr>
              <a:t> (Ca</a:t>
            </a:r>
            <a:r>
              <a:rPr lang="en-US" sz="2400" baseline="-25000" dirty="0">
                <a:cs typeface="Times New Roman" panose="02020603050405020304" pitchFamily="18" charset="0"/>
              </a:rPr>
              <a:t>6</a:t>
            </a:r>
            <a:r>
              <a:rPr lang="en-US" sz="2400" dirty="0">
                <a:cs typeface="Times New Roman" panose="02020603050405020304" pitchFamily="18" charset="0"/>
              </a:rPr>
              <a:t>Al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(SO</a:t>
            </a:r>
            <a:r>
              <a:rPr lang="en-US" sz="2400" baseline="-25000" dirty="0">
                <a:cs typeface="Times New Roman" panose="02020603050405020304" pitchFamily="18" charset="0"/>
              </a:rPr>
              <a:t>4</a:t>
            </a:r>
            <a:r>
              <a:rPr lang="en-US" sz="2400" dirty="0">
                <a:cs typeface="Times New Roman" panose="02020603050405020304" pitchFamily="18" charset="0"/>
              </a:rPr>
              <a:t>)</a:t>
            </a:r>
            <a:r>
              <a:rPr lang="en-US" sz="2400" baseline="-25000" dirty="0">
                <a:cs typeface="Times New Roman" panose="02020603050405020304" pitchFamily="18" charset="0"/>
              </a:rPr>
              <a:t>3</a:t>
            </a:r>
            <a:r>
              <a:rPr lang="en-US" sz="2400" dirty="0">
                <a:cs typeface="Times New Roman" panose="02020603050405020304" pitchFamily="18" charset="0"/>
              </a:rPr>
              <a:t>(OH)</a:t>
            </a:r>
            <a:r>
              <a:rPr lang="en-US" sz="2400" baseline="-25000" dirty="0">
                <a:cs typeface="Times New Roman" panose="02020603050405020304" pitchFamily="18" charset="0"/>
              </a:rPr>
              <a:t>12</a:t>
            </a:r>
            <a:r>
              <a:rPr lang="en-US" sz="2400" dirty="0">
                <a:cs typeface="Times New Roman" panose="02020603050405020304" pitchFamily="18" charset="0"/>
              </a:rPr>
              <a:t>·26H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O) - 991cm</a:t>
            </a:r>
            <a:r>
              <a:rPr lang="en-US" sz="2400" baseline="30000" dirty="0">
                <a:cs typeface="Times New Roman" panose="02020603050405020304" pitchFamily="18" charset="0"/>
              </a:rPr>
              <a:t>-1</a:t>
            </a:r>
            <a:endParaRPr lang="en-US" sz="2400" dirty="0">
              <a:cs typeface="Times New Roman" panose="02020603050405020304" pitchFamily="18" charset="0"/>
            </a:endParaRPr>
          </a:p>
          <a:p>
            <a:r>
              <a:rPr lang="en-US" sz="2400" dirty="0">
                <a:cs typeface="Times New Roman" panose="02020603050405020304" pitchFamily="18" charset="0"/>
              </a:rPr>
              <a:t>And some </a:t>
            </a:r>
            <a:r>
              <a:rPr lang="en-US" sz="2400" dirty="0" err="1">
                <a:cs typeface="Times New Roman" panose="02020603050405020304" pitchFamily="18" charset="0"/>
              </a:rPr>
              <a:t>unhydrated</a:t>
            </a:r>
            <a:r>
              <a:rPr lang="en-US" sz="2400" dirty="0">
                <a:cs typeface="Times New Roman" panose="02020603050405020304" pitchFamily="18" charset="0"/>
              </a:rPr>
              <a:t> products like: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tricalcium silicate (3Ca · SiO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) – 809-936cm</a:t>
            </a:r>
            <a:r>
              <a:rPr lang="en-US" sz="2400" baseline="30000" dirty="0">
                <a:cs typeface="Times New Roman" panose="02020603050405020304" pitchFamily="18" charset="0"/>
              </a:rPr>
              <a:t>-1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dicalcium silicate (2Ca.SiO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)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tricalcium aluminate (3Ca · Al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cs typeface="Times New Roman" panose="02020603050405020304" pitchFamily="18" charset="0"/>
              </a:rPr>
              <a:t>3</a:t>
            </a:r>
            <a:r>
              <a:rPr lang="en-US" sz="2400" dirty="0">
                <a:cs typeface="Times New Roman" panose="02020603050405020304" pitchFamily="18" charset="0"/>
              </a:rPr>
              <a:t>) – 504, 757cm</a:t>
            </a:r>
            <a:r>
              <a:rPr lang="en-US" sz="2400" baseline="30000" dirty="0">
                <a:cs typeface="Times New Roman" panose="02020603050405020304" pitchFamily="18" charset="0"/>
              </a:rPr>
              <a:t>-1</a:t>
            </a:r>
            <a:endParaRPr lang="en-US" sz="2400" dirty="0">
              <a:cs typeface="Times New Roman" panose="02020603050405020304" pitchFamily="18" charset="0"/>
            </a:endParaRPr>
          </a:p>
          <a:p>
            <a:pPr lvl="1"/>
            <a:r>
              <a:rPr lang="en-US" sz="2400" dirty="0" err="1">
                <a:cs typeface="Times New Roman" panose="02020603050405020304" pitchFamily="18" charset="0"/>
              </a:rPr>
              <a:t>tetracalcium</a:t>
            </a:r>
            <a:r>
              <a:rPr lang="en-US" sz="2400" dirty="0"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cs typeface="Times New Roman" panose="02020603050405020304" pitchFamily="18" charset="0"/>
              </a:rPr>
              <a:t>alumino</a:t>
            </a:r>
            <a:r>
              <a:rPr lang="en-US" sz="2400" dirty="0">
                <a:cs typeface="Times New Roman" panose="02020603050405020304" pitchFamily="18" charset="0"/>
              </a:rPr>
              <a:t> ferrite (4CaO · Al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cs typeface="Times New Roman" panose="02020603050405020304" pitchFamily="18" charset="0"/>
              </a:rPr>
              <a:t>3</a:t>
            </a:r>
            <a:r>
              <a:rPr lang="en-US" sz="2400" dirty="0">
                <a:cs typeface="Times New Roman" panose="02020603050405020304" pitchFamily="18" charset="0"/>
              </a:rPr>
              <a:t> · Fe</a:t>
            </a:r>
            <a:r>
              <a:rPr lang="en-US" sz="2400" baseline="-25000" dirty="0">
                <a:cs typeface="Times New Roman" panose="02020603050405020304" pitchFamily="18" charset="0"/>
              </a:rPr>
              <a:t>2</a:t>
            </a:r>
            <a:r>
              <a:rPr lang="en-US" sz="2400" dirty="0"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cs typeface="Times New Roman" panose="02020603050405020304" pitchFamily="18" charset="0"/>
              </a:rPr>
              <a:t>3</a:t>
            </a:r>
            <a:r>
              <a:rPr lang="en-US" sz="2400" dirty="0"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40259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0B17B-3413-3949-B569-C47BE624D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Graphene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13F912DF-A1F3-374C-A91B-B9A8E186E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7" y="1690689"/>
            <a:ext cx="7680958" cy="39749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76E678-167E-7944-A9B9-315E110A2028}"/>
              </a:ext>
            </a:extLst>
          </p:cNvPr>
          <p:cNvSpPr txBox="1"/>
          <p:nvPr/>
        </p:nvSpPr>
        <p:spPr>
          <a:xfrm>
            <a:off x="3553102" y="1915885"/>
            <a:ext cx="326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517409-5657-D545-A034-089DCB452063}"/>
              </a:ext>
            </a:extLst>
          </p:cNvPr>
          <p:cNvSpPr txBox="1"/>
          <p:nvPr/>
        </p:nvSpPr>
        <p:spPr>
          <a:xfrm>
            <a:off x="3350630" y="4388118"/>
            <a:ext cx="326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97AD3A-DFDD-6D40-8ADD-80140894D6C6}"/>
              </a:ext>
            </a:extLst>
          </p:cNvPr>
          <p:cNvSpPr txBox="1"/>
          <p:nvPr/>
        </p:nvSpPr>
        <p:spPr>
          <a:xfrm>
            <a:off x="5508174" y="3244334"/>
            <a:ext cx="761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0BA24A-1B0A-FC49-A253-02A25757155E}"/>
              </a:ext>
            </a:extLst>
          </p:cNvPr>
          <p:cNvSpPr txBox="1"/>
          <p:nvPr/>
        </p:nvSpPr>
        <p:spPr>
          <a:xfrm>
            <a:off x="7907375" y="1690688"/>
            <a:ext cx="4349937" cy="336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Graphene consists of 3 main peaks: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D – ranges from 1300-1400cm</a:t>
            </a:r>
            <a:r>
              <a:rPr lang="en-US" sz="2200" baseline="30000" dirty="0"/>
              <a:t>-1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G – ranges from 1500-1600cm</a:t>
            </a:r>
            <a:r>
              <a:rPr lang="en-US" sz="2200" baseline="30000" dirty="0"/>
              <a:t>-1</a:t>
            </a:r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2D - ranges from 2650-2700cm</a:t>
            </a:r>
            <a:r>
              <a:rPr lang="en-US" sz="2200" baseline="30000" dirty="0"/>
              <a:t>-1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baseline="30000" dirty="0"/>
          </a:p>
          <a:p>
            <a:r>
              <a:rPr lang="en-US" sz="2200" dirty="0"/>
              <a:t>Ratio of D to G peaks can indicate the amount of impurities found within the graphene, while G to 2D ratio is affected by the number of layers of graphene.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A502C4-61CF-EA45-8C88-CD6FC65F41CE}"/>
              </a:ext>
            </a:extLst>
          </p:cNvPr>
          <p:cNvSpPr txBox="1"/>
          <p:nvPr/>
        </p:nvSpPr>
        <p:spPr>
          <a:xfrm>
            <a:off x="511629" y="5699479"/>
            <a:ext cx="7273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 – Raman spot spectrum conducted on as received Platinum graphene nanoplatelets.</a:t>
            </a:r>
          </a:p>
        </p:txBody>
      </p:sp>
    </p:spTree>
    <p:extLst>
      <p:ext uri="{BB962C8B-B14F-4D97-AF65-F5344CB8AC3E}">
        <p14:creationId xmlns:p14="http://schemas.microsoft.com/office/powerpoint/2010/main" val="615792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0B17B-3413-3949-B569-C47BE624D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Neat vs 0.1%woc Graphene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D26941DA-4918-2040-BFA6-562BAEF85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44" y="2044072"/>
            <a:ext cx="5243214" cy="3488364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8562C66D-487E-3145-B854-DE9410523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44071"/>
            <a:ext cx="5243214" cy="34883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A98C33-0141-6240-BC80-FF8F171968B3}"/>
              </a:ext>
            </a:extLst>
          </p:cNvPr>
          <p:cNvSpPr txBox="1"/>
          <p:nvPr/>
        </p:nvSpPr>
        <p:spPr>
          <a:xfrm>
            <a:off x="2256962" y="1725877"/>
            <a:ext cx="1631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Neat Class-H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896C01-B0FC-974D-B363-171223862121}"/>
              </a:ext>
            </a:extLst>
          </p:cNvPr>
          <p:cNvSpPr txBox="1"/>
          <p:nvPr/>
        </p:nvSpPr>
        <p:spPr>
          <a:xfrm>
            <a:off x="7678933" y="1725877"/>
            <a:ext cx="2077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0.1%woc Graphene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48B705-CE79-EE43-8F64-1D7D3727FA5E}"/>
              </a:ext>
            </a:extLst>
          </p:cNvPr>
          <p:cNvSpPr txBox="1"/>
          <p:nvPr/>
        </p:nvSpPr>
        <p:spPr>
          <a:xfrm>
            <a:off x="838200" y="5846544"/>
            <a:ext cx="10501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2 – Raman spot spectrum of hydrated and polished A) Neat Class-H cement B) 0.1%woc graphene added.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16B056-8779-AE41-8CBB-D2847A612967}"/>
              </a:ext>
            </a:extLst>
          </p:cNvPr>
          <p:cNvSpPr txBox="1"/>
          <p:nvPr/>
        </p:nvSpPr>
        <p:spPr>
          <a:xfrm>
            <a:off x="759000" y="2095209"/>
            <a:ext cx="396581" cy="461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18FB59-DC12-7446-BEA9-E337985BF4D5}"/>
              </a:ext>
            </a:extLst>
          </p:cNvPr>
          <p:cNvSpPr txBox="1"/>
          <p:nvPr/>
        </p:nvSpPr>
        <p:spPr>
          <a:xfrm>
            <a:off x="6401507" y="2095208"/>
            <a:ext cx="396581" cy="461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AA5685-43E3-094D-907C-145CDF12EDD2}"/>
              </a:ext>
            </a:extLst>
          </p:cNvPr>
          <p:cNvSpPr txBox="1"/>
          <p:nvPr/>
        </p:nvSpPr>
        <p:spPr>
          <a:xfrm>
            <a:off x="2169280" y="3269093"/>
            <a:ext cx="53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CSH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333AA2-755C-C84D-AF2E-71351A58A3DC}"/>
              </a:ext>
            </a:extLst>
          </p:cNvPr>
          <p:cNvSpPr txBox="1"/>
          <p:nvPr/>
        </p:nvSpPr>
        <p:spPr>
          <a:xfrm>
            <a:off x="1988791" y="2294704"/>
            <a:ext cx="53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3</a:t>
            </a:r>
            <a:r>
              <a:rPr lang="en-US" sz="1400" dirty="0"/>
              <a:t>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55E2D1-C5D6-B246-9B9D-CD2C4BF1769D}"/>
              </a:ext>
            </a:extLst>
          </p:cNvPr>
          <p:cNvSpPr txBox="1"/>
          <p:nvPr/>
        </p:nvSpPr>
        <p:spPr>
          <a:xfrm>
            <a:off x="1720620" y="3315260"/>
            <a:ext cx="536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CSH</a:t>
            </a:r>
          </a:p>
          <a:p>
            <a:r>
              <a:rPr lang="en-US" sz="1400" dirty="0"/>
              <a:t>C</a:t>
            </a:r>
            <a:r>
              <a:rPr lang="en-US" sz="1400" baseline="-25000" dirty="0"/>
              <a:t>3</a:t>
            </a:r>
            <a:r>
              <a:rPr lang="en-US" sz="1400" dirty="0"/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2815F1-C3AB-AA4C-B734-B7E3E509456C}"/>
              </a:ext>
            </a:extLst>
          </p:cNvPr>
          <p:cNvSpPr txBox="1"/>
          <p:nvPr/>
        </p:nvSpPr>
        <p:spPr>
          <a:xfrm>
            <a:off x="1321565" y="3884647"/>
            <a:ext cx="53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D0438B-ECAA-A047-B270-D13B29736534}"/>
              </a:ext>
            </a:extLst>
          </p:cNvPr>
          <p:cNvSpPr txBox="1"/>
          <p:nvPr/>
        </p:nvSpPr>
        <p:spPr>
          <a:xfrm>
            <a:off x="7850259" y="3330573"/>
            <a:ext cx="53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CSH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7D7406-28C7-CC41-B787-5DB75070EC6C}"/>
              </a:ext>
            </a:extLst>
          </p:cNvPr>
          <p:cNvSpPr txBox="1"/>
          <p:nvPr/>
        </p:nvSpPr>
        <p:spPr>
          <a:xfrm>
            <a:off x="7659791" y="2138375"/>
            <a:ext cx="53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3</a:t>
            </a:r>
            <a:r>
              <a:rPr lang="en-US" sz="1400" dirty="0"/>
              <a:t>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8CCDF6-8E00-3F41-AF08-F5C6E54BF1EF}"/>
              </a:ext>
            </a:extLst>
          </p:cNvPr>
          <p:cNvSpPr txBox="1"/>
          <p:nvPr/>
        </p:nvSpPr>
        <p:spPr>
          <a:xfrm>
            <a:off x="7391620" y="3158931"/>
            <a:ext cx="536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CSH</a:t>
            </a:r>
          </a:p>
          <a:p>
            <a:r>
              <a:rPr lang="en-US" sz="1400" dirty="0"/>
              <a:t>C</a:t>
            </a:r>
            <a:r>
              <a:rPr lang="en-US" sz="1400" baseline="-25000" dirty="0"/>
              <a:t>3</a:t>
            </a:r>
            <a:r>
              <a:rPr lang="en-US" sz="1400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A4216D-2DA2-C346-B8A9-F83CD4C8D27F}"/>
              </a:ext>
            </a:extLst>
          </p:cNvPr>
          <p:cNvSpPr txBox="1"/>
          <p:nvPr/>
        </p:nvSpPr>
        <p:spPr>
          <a:xfrm>
            <a:off x="6992565" y="3728318"/>
            <a:ext cx="53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7DD2BD-3CEB-0D49-A40D-2CF7FC30BF0E}"/>
              </a:ext>
            </a:extLst>
          </p:cNvPr>
          <p:cNvSpPr txBox="1"/>
          <p:nvPr/>
        </p:nvSpPr>
        <p:spPr>
          <a:xfrm>
            <a:off x="7260736" y="3727757"/>
            <a:ext cx="536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baseline="-25000" dirty="0"/>
              <a:t>3</a:t>
            </a:r>
            <a:r>
              <a:rPr lang="en-US" sz="14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573057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8113AFE-9CDE-8240-B2F2-D6AF3E43C719}"/>
              </a:ext>
            </a:extLst>
          </p:cNvPr>
          <p:cNvGrpSpPr/>
          <p:nvPr/>
        </p:nvGrpSpPr>
        <p:grpSpPr>
          <a:xfrm>
            <a:off x="184393" y="203824"/>
            <a:ext cx="5565618" cy="5565618"/>
            <a:chOff x="530382" y="525100"/>
            <a:chExt cx="4458832" cy="445883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382" y="525100"/>
              <a:ext cx="4458832" cy="4458832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598345" y="1973655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803678" y="1788989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75442" y="2743602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pic>
        <p:nvPicPr>
          <p:cNvPr id="8" name="Picture 7" descr="A close up of a mans face&#10;&#10;Description automatically generated">
            <a:extLst>
              <a:ext uri="{FF2B5EF4-FFF2-40B4-BE49-F238E27FC236}">
                <a16:creationId xmlns:a16="http://schemas.microsoft.com/office/drawing/2014/main" id="{876EA6FE-BDC8-9E4C-AE4E-98579640DD8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991" y="203824"/>
            <a:ext cx="5486400" cy="2286000"/>
          </a:xfrm>
          <a:prstGeom prst="rect">
            <a:avLst/>
          </a:prstGeom>
        </p:spPr>
      </p:pic>
      <p:pic>
        <p:nvPicPr>
          <p:cNvPr id="10" name="Picture 9" descr="A close up of a flower&#10;&#10;Description automatically generated">
            <a:extLst>
              <a:ext uri="{FF2B5EF4-FFF2-40B4-BE49-F238E27FC236}">
                <a16:creationId xmlns:a16="http://schemas.microsoft.com/office/drawing/2014/main" id="{BB4BF198-16C9-A24D-B87C-420141F074A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991" y="2325361"/>
            <a:ext cx="5486400" cy="2286000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4B3C90E8-D8E9-1443-AB58-F06C10A2BED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991" y="4437412"/>
            <a:ext cx="5486400" cy="2286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51745EF-FD0E-2A4E-BAAD-913CCF4C95EA}"/>
              </a:ext>
            </a:extLst>
          </p:cNvPr>
          <p:cNvSpPr txBox="1"/>
          <p:nvPr/>
        </p:nvSpPr>
        <p:spPr>
          <a:xfrm>
            <a:off x="6774009" y="230504"/>
            <a:ext cx="396581" cy="461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90F650-1922-9B40-B4C8-5D27691EF602}"/>
              </a:ext>
            </a:extLst>
          </p:cNvPr>
          <p:cNvSpPr txBox="1"/>
          <p:nvPr/>
        </p:nvSpPr>
        <p:spPr>
          <a:xfrm>
            <a:off x="6774008" y="2352041"/>
            <a:ext cx="396581" cy="461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07AA41-AF3F-8345-9255-5FC41742C3A4}"/>
              </a:ext>
            </a:extLst>
          </p:cNvPr>
          <p:cNvSpPr txBox="1"/>
          <p:nvPr/>
        </p:nvSpPr>
        <p:spPr>
          <a:xfrm>
            <a:off x="6774007" y="4437412"/>
            <a:ext cx="396581" cy="4610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139E26-C63D-2E40-93E2-4A7174960130}"/>
              </a:ext>
            </a:extLst>
          </p:cNvPr>
          <p:cNvSpPr txBox="1"/>
          <p:nvPr/>
        </p:nvSpPr>
        <p:spPr>
          <a:xfrm>
            <a:off x="184393" y="5876452"/>
            <a:ext cx="5565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3 – Raman area spectrum of 0.1%woc graphene added with 3 different areas selected to compare spectrums.</a:t>
            </a:r>
          </a:p>
        </p:txBody>
      </p:sp>
    </p:spTree>
    <p:extLst>
      <p:ext uri="{BB962C8B-B14F-4D97-AF65-F5344CB8AC3E}">
        <p14:creationId xmlns:p14="http://schemas.microsoft.com/office/powerpoint/2010/main" val="3060717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5644"/>
            <a:ext cx="10515600" cy="1325563"/>
          </a:xfrm>
        </p:spPr>
        <p:txBody>
          <a:bodyPr/>
          <a:lstStyle/>
          <a:p>
            <a:r>
              <a:rPr lang="en-US" dirty="0"/>
              <a:t>Results: 0.1%woc Graphene</a:t>
            </a:r>
          </a:p>
        </p:txBody>
      </p:sp>
      <p:pic>
        <p:nvPicPr>
          <p:cNvPr id="5" name="Picture 4" descr="A picture containing food, sitting, standing, star&#10;&#10;Description automatically generated">
            <a:extLst>
              <a:ext uri="{FF2B5EF4-FFF2-40B4-BE49-F238E27FC236}">
                <a16:creationId xmlns:a16="http://schemas.microsoft.com/office/drawing/2014/main" id="{66262EE8-D156-1A4D-8DE0-8F55E9355F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948" y="1283637"/>
            <a:ext cx="3614468" cy="3614468"/>
          </a:xfrm>
          <a:prstGeom prst="rect">
            <a:avLst/>
          </a:prstGeom>
        </p:spPr>
      </p:pic>
      <p:pic>
        <p:nvPicPr>
          <p:cNvPr id="9" name="Picture 8" descr="A close up of a mans face&#10;&#10;Description automatically generated">
            <a:extLst>
              <a:ext uri="{FF2B5EF4-FFF2-40B4-BE49-F238E27FC236}">
                <a16:creationId xmlns:a16="http://schemas.microsoft.com/office/drawing/2014/main" id="{C01AD1C7-90F9-AC47-B4FF-86D10AA3C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999" y="4947555"/>
            <a:ext cx="4806001" cy="19104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35A384-322C-454E-9EB5-F6DFB2B40B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7" y="1283637"/>
            <a:ext cx="3614469" cy="361446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A5F5DBE-E01A-AA4B-989B-32D1968CA4F2}"/>
              </a:ext>
            </a:extLst>
          </p:cNvPr>
          <p:cNvSpPr/>
          <p:nvPr/>
        </p:nvSpPr>
        <p:spPr>
          <a:xfrm>
            <a:off x="2838734" y="4947555"/>
            <a:ext cx="91502" cy="1753496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2418A0-23BC-0543-A17E-F401E5DD5D42}"/>
              </a:ext>
            </a:extLst>
          </p:cNvPr>
          <p:cNvSpPr txBox="1"/>
          <p:nvPr/>
        </p:nvSpPr>
        <p:spPr>
          <a:xfrm>
            <a:off x="6404887" y="5574363"/>
            <a:ext cx="4497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4 – Raman spectrum range of approximately 810-900cm</a:t>
            </a:r>
            <a:r>
              <a:rPr lang="en-US" baseline="30000" dirty="0"/>
              <a:t>-1 </a:t>
            </a:r>
            <a:r>
              <a:rPr lang="en-US" dirty="0"/>
              <a:t>of hydrated and polished 0.1%woc graphene in cement to view and identify large grains.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68731F-84BE-B84A-9822-B9105E389D8A}"/>
              </a:ext>
            </a:extLst>
          </p:cNvPr>
          <p:cNvSpPr txBox="1"/>
          <p:nvPr/>
        </p:nvSpPr>
        <p:spPr>
          <a:xfrm>
            <a:off x="7413007" y="1330193"/>
            <a:ext cx="47041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Large grains appear bright in the range of 810-900cm</a:t>
            </a:r>
            <a:r>
              <a:rPr lang="en-US" sz="2400" baseline="30000" dirty="0"/>
              <a:t>-1 </a:t>
            </a:r>
            <a:r>
              <a:rPr lang="en-US" sz="2400" dirty="0"/>
              <a:t>indicating high intensity of materials in that range. Possible </a:t>
            </a:r>
            <a:r>
              <a:rPr lang="en-US" sz="2400" dirty="0" err="1"/>
              <a:t>unhydrated</a:t>
            </a:r>
            <a:r>
              <a:rPr lang="en-US" sz="2400" dirty="0"/>
              <a:t> cement phases such as C</a:t>
            </a:r>
            <a:r>
              <a:rPr lang="en-US" sz="2400" baseline="-25000" dirty="0"/>
              <a:t>3</a:t>
            </a:r>
            <a:r>
              <a:rPr lang="en-US" sz="2400" dirty="0"/>
              <a:t>S, having a spectrum of </a:t>
            </a:r>
            <a:r>
              <a:rPr lang="en-US" sz="2400" dirty="0">
                <a:cs typeface="Times New Roman" panose="02020603050405020304" pitchFamily="18" charset="0"/>
              </a:rPr>
              <a:t>809-936cm</a:t>
            </a:r>
            <a:r>
              <a:rPr lang="en-US" sz="2400" baseline="30000" dirty="0">
                <a:cs typeface="Times New Roman" panose="02020603050405020304" pitchFamily="18" charset="0"/>
              </a:rPr>
              <a:t>-1</a:t>
            </a:r>
            <a:r>
              <a:rPr lang="en-US" sz="2400" dirty="0">
                <a:cs typeface="Times New Roman" panose="02020603050405020304" pitchFamily="18" charset="0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57157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40" y="2068528"/>
            <a:ext cx="4836563" cy="4080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17" y="-124677"/>
            <a:ext cx="3397312" cy="3397312"/>
          </a:xfrm>
          <a:prstGeom prst="rect">
            <a:avLst/>
          </a:prstGeom>
          <a:scene3d>
            <a:camera prst="isometricTopUp"/>
            <a:lightRig rig="threePt" dir="t"/>
          </a:scene3d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50D1099-837C-0B46-953B-A0A1787D12DA}"/>
              </a:ext>
            </a:extLst>
          </p:cNvPr>
          <p:cNvCxnSpPr>
            <a:cxnSpLocks/>
          </p:cNvCxnSpPr>
          <p:nvPr/>
        </p:nvCxnSpPr>
        <p:spPr>
          <a:xfrm>
            <a:off x="5055601" y="1569999"/>
            <a:ext cx="0" cy="2527803"/>
          </a:xfrm>
          <a:prstGeom prst="line">
            <a:avLst/>
          </a:prstGeom>
          <a:ln w="95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AB84BA-6DC1-7E4D-863C-2B6FEA09C7CE}"/>
              </a:ext>
            </a:extLst>
          </p:cNvPr>
          <p:cNvCxnSpPr>
            <a:cxnSpLocks/>
          </p:cNvCxnSpPr>
          <p:nvPr/>
        </p:nvCxnSpPr>
        <p:spPr>
          <a:xfrm>
            <a:off x="263642" y="1558848"/>
            <a:ext cx="0" cy="2399835"/>
          </a:xfrm>
          <a:prstGeom prst="line">
            <a:avLst/>
          </a:prstGeom>
          <a:ln w="95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B7B5C0-8611-884E-957E-D46977C6E82B}"/>
              </a:ext>
            </a:extLst>
          </p:cNvPr>
          <p:cNvCxnSpPr>
            <a:cxnSpLocks/>
          </p:cNvCxnSpPr>
          <p:nvPr/>
        </p:nvCxnSpPr>
        <p:spPr>
          <a:xfrm>
            <a:off x="2668589" y="2960185"/>
            <a:ext cx="0" cy="2399835"/>
          </a:xfrm>
          <a:prstGeom prst="line">
            <a:avLst/>
          </a:prstGeom>
          <a:ln w="952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2EAB591-E746-784F-99F1-A431FAB26226}"/>
              </a:ext>
            </a:extLst>
          </p:cNvPr>
          <p:cNvSpPr txBox="1"/>
          <p:nvPr/>
        </p:nvSpPr>
        <p:spPr>
          <a:xfrm>
            <a:off x="580789" y="6012727"/>
            <a:ext cx="4497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5 – Raman profilometer 3-dimensional rendering of polished cement surface.</a:t>
            </a:r>
          </a:p>
        </p:txBody>
      </p:sp>
      <p:pic>
        <p:nvPicPr>
          <p:cNvPr id="11" name="Picture 10" descr="A picture containing food&#10;&#10;Description automatically generated">
            <a:extLst>
              <a:ext uri="{FF2B5EF4-FFF2-40B4-BE49-F238E27FC236}">
                <a16:creationId xmlns:a16="http://schemas.microsoft.com/office/drawing/2014/main" id="{DC080E0D-CC47-B441-9D9D-9122BF686F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995" y="4342479"/>
            <a:ext cx="901609" cy="18068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D3CE1C2-BCBF-0345-B23F-A532B950E4ED}"/>
              </a:ext>
            </a:extLst>
          </p:cNvPr>
          <p:cNvSpPr txBox="1"/>
          <p:nvPr/>
        </p:nvSpPr>
        <p:spPr>
          <a:xfrm>
            <a:off x="6096000" y="1468363"/>
            <a:ext cx="6096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Raman scan of a 200µm by 200µm area of polished 0.1%woc graphene with a depth profile</a:t>
            </a:r>
            <a:r>
              <a:rPr lang="en-US" sz="2400" dirty="0">
                <a:cs typeface="Times New Roman" panose="02020603050405020304" pitchFamily="18" charset="0"/>
              </a:rPr>
              <a:t>. Dark and nearly black areas indicates pore space within the cement sample. Polished surface roughness is show to be approximately 0.25 to 0.28</a:t>
            </a:r>
            <a:r>
              <a:rPr lang="en-US" sz="2400" dirty="0"/>
              <a:t>µm within this area.</a:t>
            </a:r>
          </a:p>
        </p:txBody>
      </p:sp>
    </p:spTree>
    <p:extLst>
      <p:ext uri="{BB962C8B-B14F-4D97-AF65-F5344CB8AC3E}">
        <p14:creationId xmlns:p14="http://schemas.microsoft.com/office/powerpoint/2010/main" val="202777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400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Raman microscope: Graphene and graphene cement</vt:lpstr>
      <vt:lpstr>Literature</vt:lpstr>
      <vt:lpstr>Results: Graphene</vt:lpstr>
      <vt:lpstr>Results: Neat vs 0.1%woc Graphene</vt:lpstr>
      <vt:lpstr>PowerPoint Presentation</vt:lpstr>
      <vt:lpstr>Results: 0.1%woc Graphene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Cody Massion</dc:creator>
  <cp:lastModifiedBy>Achang, Mercy</cp:lastModifiedBy>
  <cp:revision>16</cp:revision>
  <dcterms:created xsi:type="dcterms:W3CDTF">2020-07-29T07:06:46Z</dcterms:created>
  <dcterms:modified xsi:type="dcterms:W3CDTF">2020-08-06T20:21:18Z</dcterms:modified>
</cp:coreProperties>
</file>