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0" r:id="rId6"/>
    <p:sldId id="259"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707B8-40A8-4D53-ABC2-5F21117EBC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08FBC6-CFF7-4394-B4C2-22CEFF02A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BCE812-8761-4E2A-8A84-F83D8B8D5E43}"/>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5" name="Footer Placeholder 4">
            <a:extLst>
              <a:ext uri="{FF2B5EF4-FFF2-40B4-BE49-F238E27FC236}">
                <a16:creationId xmlns:a16="http://schemas.microsoft.com/office/drawing/2014/main" id="{AABE6EF9-62E2-4B23-963D-42EB456CDA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B71722-27FA-4F5C-9596-E29BA5F50630}"/>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789341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5A36-B4DA-4CD8-8CA5-4F41711956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24A1C7-B233-4958-854D-0AC59074049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F30EE-C882-4B9C-8769-2FAB04996AAB}"/>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5" name="Footer Placeholder 4">
            <a:extLst>
              <a:ext uri="{FF2B5EF4-FFF2-40B4-BE49-F238E27FC236}">
                <a16:creationId xmlns:a16="http://schemas.microsoft.com/office/drawing/2014/main" id="{B739CF3B-282F-4458-A43F-0DC790E872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AC5E1B-1A40-463C-9ADE-73BCCF3D7A52}"/>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373940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80F5C-1658-427F-A9BB-A913CD9BC0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80E049-AD98-4375-BA74-2611D49658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E9CAC76-0F79-4507-9BA9-A7B9E6862C25}"/>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5" name="Footer Placeholder 4">
            <a:extLst>
              <a:ext uri="{FF2B5EF4-FFF2-40B4-BE49-F238E27FC236}">
                <a16:creationId xmlns:a16="http://schemas.microsoft.com/office/drawing/2014/main" id="{DBB36A5B-C3A8-4376-B29A-42E1A63C8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9413E-95F6-4ACA-BFC5-46FCB2F9904A}"/>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162397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CA6A9-4EA0-4353-8C16-619D660683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BFADAE-BC15-437F-9A55-F06078DC8F2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2B4FD5-AC55-4AFC-B761-EB5CA58359E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809FF7-45A8-4FDA-B5CF-402516694B62}"/>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6" name="Footer Placeholder 5">
            <a:extLst>
              <a:ext uri="{FF2B5EF4-FFF2-40B4-BE49-F238E27FC236}">
                <a16:creationId xmlns:a16="http://schemas.microsoft.com/office/drawing/2014/main" id="{4C18A9C7-B89F-4E3D-92F2-F3F97E2CCB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8E8090-6C47-431F-BE2F-DE4601B923C5}"/>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916709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29043-7A64-4098-89A1-927708763F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4DFE48-6289-4FCA-ACF0-D667A48C47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4001591-1829-4D18-B3F0-1E9F8953830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B1198C-A8E3-4ED9-8239-1B974C6FC4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EB35BE3-EEA5-4E7A-A473-21939A01D83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D911C1-0291-4713-AFFE-1F11CE6E0F47}"/>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8" name="Footer Placeholder 7">
            <a:extLst>
              <a:ext uri="{FF2B5EF4-FFF2-40B4-BE49-F238E27FC236}">
                <a16:creationId xmlns:a16="http://schemas.microsoft.com/office/drawing/2014/main" id="{945C0B81-313F-4638-8EC3-D9496A9CEE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BD3FAF-7276-4629-AFE3-FB9E952288AD}"/>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1154134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F96D-8296-45D3-8B02-A30C5F60A9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48FD0E-0307-454E-958B-D5DA724BD59E}"/>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4" name="Footer Placeholder 3">
            <a:extLst>
              <a:ext uri="{FF2B5EF4-FFF2-40B4-BE49-F238E27FC236}">
                <a16:creationId xmlns:a16="http://schemas.microsoft.com/office/drawing/2014/main" id="{6AA3BF3F-48DF-4F8B-AC7E-F5056490A4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E3B8D8-7EC9-4C32-ABF8-8EA4087AA896}"/>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1785664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C7ED09-720B-482C-A3CE-08083D768219}"/>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3" name="Footer Placeholder 2">
            <a:extLst>
              <a:ext uri="{FF2B5EF4-FFF2-40B4-BE49-F238E27FC236}">
                <a16:creationId xmlns:a16="http://schemas.microsoft.com/office/drawing/2014/main" id="{63F9CA0E-07D1-452F-99BB-0D84E44558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28CD3A-FC31-4242-9518-E612DDE4834E}"/>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2403483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8BA65-7CA5-417D-A590-FEF065DF5F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98C9F0-67FE-42FE-922E-1635CF821A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FAD42C-847D-4144-AD01-3DBEBB6AB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C794AE3-431D-4381-940A-7F871124194F}"/>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6" name="Footer Placeholder 5">
            <a:extLst>
              <a:ext uri="{FF2B5EF4-FFF2-40B4-BE49-F238E27FC236}">
                <a16:creationId xmlns:a16="http://schemas.microsoft.com/office/drawing/2014/main" id="{E264057C-AA6F-452A-B8B2-9F63C836A7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EF79AE-09C9-42CE-B749-6FC3C4A718FB}"/>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1316094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E6050-B2E6-4DAD-9AF8-3FB4EBF907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313557-0892-4634-82CA-067E7A0B69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8B4392-B59F-47FB-9603-7B12864FA0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479250-AFE9-481E-882F-DF0E8F1B4DEE}"/>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6" name="Footer Placeholder 5">
            <a:extLst>
              <a:ext uri="{FF2B5EF4-FFF2-40B4-BE49-F238E27FC236}">
                <a16:creationId xmlns:a16="http://schemas.microsoft.com/office/drawing/2014/main" id="{748347D4-27E3-4283-A420-3229F93214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9B397B-AF13-4CA5-B4C2-0B34A4059CE0}"/>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3938115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F4116-FC80-4709-B815-85C475D541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6CBF06-A349-46A2-8C1B-967419D0E07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EB61A2-9F60-40D0-95A4-61583747BE63}"/>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5" name="Footer Placeholder 4">
            <a:extLst>
              <a:ext uri="{FF2B5EF4-FFF2-40B4-BE49-F238E27FC236}">
                <a16:creationId xmlns:a16="http://schemas.microsoft.com/office/drawing/2014/main" id="{8A43A580-0D70-41B9-8ED2-5835E27111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7D41C-34FB-4031-A634-75D3558F100D}"/>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851999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B4FB08-09D8-4C0E-BC31-8BC43EE868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1ECBEF-ABC2-4869-826C-0E056D8E3B9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03AF54-5D27-4606-B6A8-9F9F1F3AFEA5}"/>
              </a:ext>
            </a:extLst>
          </p:cNvPr>
          <p:cNvSpPr>
            <a:spLocks noGrp="1"/>
          </p:cNvSpPr>
          <p:nvPr>
            <p:ph type="dt" sz="half" idx="10"/>
          </p:nvPr>
        </p:nvSpPr>
        <p:spPr/>
        <p:txBody>
          <a:bodyPr/>
          <a:lstStyle/>
          <a:p>
            <a:fld id="{5A844A31-63C4-49D0-83E5-534837CB7C40}" type="datetimeFigureOut">
              <a:rPr lang="en-US" smtClean="0"/>
              <a:t>11/16/2020</a:t>
            </a:fld>
            <a:endParaRPr lang="en-US"/>
          </a:p>
        </p:txBody>
      </p:sp>
      <p:sp>
        <p:nvSpPr>
          <p:cNvPr id="5" name="Footer Placeholder 4">
            <a:extLst>
              <a:ext uri="{FF2B5EF4-FFF2-40B4-BE49-F238E27FC236}">
                <a16:creationId xmlns:a16="http://schemas.microsoft.com/office/drawing/2014/main" id="{22142780-871E-4ED6-81F8-37ABEFA3AD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0FBEB-DF40-42F8-9500-C2A5F27F69FB}"/>
              </a:ext>
            </a:extLst>
          </p:cNvPr>
          <p:cNvSpPr>
            <a:spLocks noGrp="1"/>
          </p:cNvSpPr>
          <p:nvPr>
            <p:ph type="sldNum" sz="quarter" idx="12"/>
          </p:nvPr>
        </p:nvSpPr>
        <p:spPr/>
        <p:txBody>
          <a:bodyPr/>
          <a:lstStyle/>
          <a:p>
            <a:fld id="{45E9190D-E399-4336-884C-68D2C6B9DC49}" type="slidenum">
              <a:rPr lang="en-US" smtClean="0"/>
              <a:t>‹#›</a:t>
            </a:fld>
            <a:endParaRPr lang="en-US"/>
          </a:p>
        </p:txBody>
      </p:sp>
    </p:spTree>
    <p:extLst>
      <p:ext uri="{BB962C8B-B14F-4D97-AF65-F5344CB8AC3E}">
        <p14:creationId xmlns:p14="http://schemas.microsoft.com/office/powerpoint/2010/main" val="3404327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FEE41F-81C8-4B35-AB02-A9FD1C7D2D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A5C81F-C931-43CF-A5EA-A6C430874B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423A8C-EF00-42AC-A6A9-E0086E7471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844A31-63C4-49D0-83E5-534837CB7C40}" type="datetimeFigureOut">
              <a:rPr lang="en-US" smtClean="0"/>
              <a:t>11/16/2020</a:t>
            </a:fld>
            <a:endParaRPr lang="en-US"/>
          </a:p>
        </p:txBody>
      </p:sp>
      <p:sp>
        <p:nvSpPr>
          <p:cNvPr id="5" name="Footer Placeholder 4">
            <a:extLst>
              <a:ext uri="{FF2B5EF4-FFF2-40B4-BE49-F238E27FC236}">
                <a16:creationId xmlns:a16="http://schemas.microsoft.com/office/drawing/2014/main" id="{078FA23E-8EE0-495E-8CA7-E1A8ABCBEF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5AD6A9-4241-40C0-A2C2-B57AF05369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9190D-E399-4336-884C-68D2C6B9DC49}" type="slidenum">
              <a:rPr lang="en-US" smtClean="0"/>
              <a:t>‹#›</a:t>
            </a:fld>
            <a:endParaRPr lang="en-US"/>
          </a:p>
        </p:txBody>
      </p:sp>
    </p:spTree>
    <p:extLst>
      <p:ext uri="{BB962C8B-B14F-4D97-AF65-F5344CB8AC3E}">
        <p14:creationId xmlns:p14="http://schemas.microsoft.com/office/powerpoint/2010/main" val="1790052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213558-7435-4D5E-A388-461DA7B98B35}"/>
              </a:ext>
            </a:extLst>
          </p:cNvPr>
          <p:cNvSpPr>
            <a:spLocks noGrp="1"/>
          </p:cNvSpPr>
          <p:nvPr>
            <p:ph type="title"/>
          </p:nvPr>
        </p:nvSpPr>
        <p:spPr/>
        <p:txBody>
          <a:bodyPr/>
          <a:lstStyle/>
          <a:p>
            <a:r>
              <a:rPr lang="en-US" dirty="0"/>
              <a:t>Raman Spectrum and peaks</a:t>
            </a:r>
          </a:p>
        </p:txBody>
      </p:sp>
      <p:pic>
        <p:nvPicPr>
          <p:cNvPr id="1026" name="Picture 2" descr="https://www.pnas.org/content/pnas/101/42/15033/F4.large.jpg?width=800&amp;height=600&amp;carousel=1">
            <a:extLst>
              <a:ext uri="{FF2B5EF4-FFF2-40B4-BE49-F238E27FC236}">
                <a16:creationId xmlns:a16="http://schemas.microsoft.com/office/drawing/2014/main" id="{3111E9AE-A25D-4E4F-9AAC-2286DE45D94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6334" y="2141537"/>
            <a:ext cx="5339065" cy="4351338"/>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1BF2C21C-6921-437F-B920-8207C4A40439}"/>
              </a:ext>
            </a:extLst>
          </p:cNvPr>
          <p:cNvSpPr>
            <a:spLocks noGrp="1"/>
          </p:cNvSpPr>
          <p:nvPr>
            <p:ph type="body" idx="4294967295"/>
          </p:nvPr>
        </p:nvSpPr>
        <p:spPr>
          <a:xfrm>
            <a:off x="683491" y="1767899"/>
            <a:ext cx="1551709" cy="461673"/>
          </a:xfrm>
        </p:spPr>
        <p:txBody>
          <a:bodyPr>
            <a:normAutofit lnSpcReduction="10000"/>
          </a:bodyPr>
          <a:lstStyle/>
          <a:p>
            <a:pPr marL="0" indent="0">
              <a:buNone/>
            </a:pPr>
            <a:r>
              <a:rPr lang="en-US" dirty="0"/>
              <a:t>Olivine</a:t>
            </a:r>
          </a:p>
        </p:txBody>
      </p:sp>
      <p:sp>
        <p:nvSpPr>
          <p:cNvPr id="7" name="Text Placeholder 6">
            <a:extLst>
              <a:ext uri="{FF2B5EF4-FFF2-40B4-BE49-F238E27FC236}">
                <a16:creationId xmlns:a16="http://schemas.microsoft.com/office/drawing/2014/main" id="{DE0A82A3-1DDF-403B-B8AD-910CEF8D063B}"/>
              </a:ext>
            </a:extLst>
          </p:cNvPr>
          <p:cNvSpPr>
            <a:spLocks noGrp="1"/>
          </p:cNvSpPr>
          <p:nvPr>
            <p:ph type="body" sz="quarter" idx="4294967295"/>
          </p:nvPr>
        </p:nvSpPr>
        <p:spPr>
          <a:xfrm>
            <a:off x="7008813" y="1681163"/>
            <a:ext cx="5183187" cy="823912"/>
          </a:xfrm>
        </p:spPr>
        <p:txBody>
          <a:bodyPr/>
          <a:lstStyle/>
          <a:p>
            <a:r>
              <a:rPr lang="en-US" dirty="0"/>
              <a:t>Olivine</a:t>
            </a:r>
          </a:p>
        </p:txBody>
      </p:sp>
      <p:sp>
        <p:nvSpPr>
          <p:cNvPr id="8" name="Content Placeholder 7">
            <a:extLst>
              <a:ext uri="{FF2B5EF4-FFF2-40B4-BE49-F238E27FC236}">
                <a16:creationId xmlns:a16="http://schemas.microsoft.com/office/drawing/2014/main" id="{F2348AFB-C3EB-4B2D-8023-8CC2754838AF}"/>
              </a:ext>
            </a:extLst>
          </p:cNvPr>
          <p:cNvSpPr>
            <a:spLocks noGrp="1"/>
          </p:cNvSpPr>
          <p:nvPr>
            <p:ph sz="quarter" idx="4294967295"/>
          </p:nvPr>
        </p:nvSpPr>
        <p:spPr>
          <a:xfrm>
            <a:off x="7008813" y="2505075"/>
            <a:ext cx="5183187" cy="3684588"/>
          </a:xfrm>
        </p:spPr>
        <p:txBody>
          <a:bodyPr/>
          <a:lstStyle/>
          <a:p>
            <a:r>
              <a:rPr lang="en-US" sz="1200" dirty="0"/>
              <a:t>The Raman spectrum of this mineral reveals high bending modes from 300 to 650cm</a:t>
            </a:r>
            <a:r>
              <a:rPr lang="en-US" sz="1200" baseline="30000" dirty="0"/>
              <a:t>-1</a:t>
            </a:r>
            <a:r>
              <a:rPr lang="en-US" sz="1200" dirty="0"/>
              <a:t> and stretching modes between 800 and 1000cm</a:t>
            </a:r>
            <a:r>
              <a:rPr lang="en-US" sz="1200" baseline="30000" dirty="0"/>
              <a:t>-1</a:t>
            </a:r>
            <a:r>
              <a:rPr lang="en-US" dirty="0"/>
              <a:t>.</a:t>
            </a:r>
          </a:p>
        </p:txBody>
      </p:sp>
      <p:pic>
        <p:nvPicPr>
          <p:cNvPr id="9" name="Picture 8">
            <a:extLst>
              <a:ext uri="{FF2B5EF4-FFF2-40B4-BE49-F238E27FC236}">
                <a16:creationId xmlns:a16="http://schemas.microsoft.com/office/drawing/2014/main" id="{990112CC-A838-46D1-94B2-7B8AD4930CCB}"/>
              </a:ext>
            </a:extLst>
          </p:cNvPr>
          <p:cNvPicPr>
            <a:picLocks noChangeAspect="1"/>
          </p:cNvPicPr>
          <p:nvPr/>
        </p:nvPicPr>
        <p:blipFill>
          <a:blip r:embed="rId3"/>
          <a:stretch>
            <a:fillRect/>
          </a:stretch>
        </p:blipFill>
        <p:spPr>
          <a:xfrm>
            <a:off x="6496916" y="3230129"/>
            <a:ext cx="5238750" cy="2762250"/>
          </a:xfrm>
          <a:prstGeom prst="rect">
            <a:avLst/>
          </a:prstGeom>
        </p:spPr>
      </p:pic>
    </p:spTree>
    <p:extLst>
      <p:ext uri="{BB962C8B-B14F-4D97-AF65-F5344CB8AC3E}">
        <p14:creationId xmlns:p14="http://schemas.microsoft.com/office/powerpoint/2010/main" val="2392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4C62-A1BB-4B79-916C-C128957EB95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E21BADB-31D9-46B2-B382-B05886CB33C7}"/>
              </a:ext>
            </a:extLst>
          </p:cNvPr>
          <p:cNvPicPr>
            <a:picLocks noGrp="1" noChangeAspect="1"/>
          </p:cNvPicPr>
          <p:nvPr>
            <p:ph idx="1"/>
          </p:nvPr>
        </p:nvPicPr>
        <p:blipFill>
          <a:blip r:embed="rId2"/>
          <a:stretch>
            <a:fillRect/>
          </a:stretch>
        </p:blipFill>
        <p:spPr>
          <a:xfrm>
            <a:off x="1724025" y="2082006"/>
            <a:ext cx="8743950" cy="3838575"/>
          </a:xfrm>
          <a:prstGeom prst="rect">
            <a:avLst/>
          </a:prstGeom>
        </p:spPr>
      </p:pic>
    </p:spTree>
    <p:extLst>
      <p:ext uri="{BB962C8B-B14F-4D97-AF65-F5344CB8AC3E}">
        <p14:creationId xmlns:p14="http://schemas.microsoft.com/office/powerpoint/2010/main" val="815385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E56FD-D7DB-415E-A271-49ABBF082C8C}"/>
              </a:ext>
            </a:extLst>
          </p:cNvPr>
          <p:cNvSpPr>
            <a:spLocks noGrp="1"/>
          </p:cNvSpPr>
          <p:nvPr>
            <p:ph type="title"/>
          </p:nvPr>
        </p:nvSpPr>
        <p:spPr>
          <a:xfrm>
            <a:off x="596018" y="190511"/>
            <a:ext cx="10515600" cy="309518"/>
          </a:xfrm>
        </p:spPr>
        <p:txBody>
          <a:bodyPr>
            <a:normAutofit fontScale="90000"/>
          </a:bodyPr>
          <a:lstStyle/>
          <a:p>
            <a:r>
              <a:rPr lang="en-US" sz="2000" b="1" dirty="0"/>
              <a:t>Olivine in HCl</a:t>
            </a:r>
            <a:endParaRPr lang="en-US" sz="2000" b="1" baseline="-25000" dirty="0"/>
          </a:p>
        </p:txBody>
      </p:sp>
      <p:grpSp>
        <p:nvGrpSpPr>
          <p:cNvPr id="6" name="Group 5">
            <a:extLst>
              <a:ext uri="{FF2B5EF4-FFF2-40B4-BE49-F238E27FC236}">
                <a16:creationId xmlns:a16="http://schemas.microsoft.com/office/drawing/2014/main" id="{163D2475-A757-4F27-96A3-618F6FD0ED34}"/>
              </a:ext>
            </a:extLst>
          </p:cNvPr>
          <p:cNvGrpSpPr/>
          <p:nvPr/>
        </p:nvGrpSpPr>
        <p:grpSpPr>
          <a:xfrm>
            <a:off x="766101" y="928818"/>
            <a:ext cx="8188125" cy="2286000"/>
            <a:chOff x="774727" y="1135887"/>
            <a:chExt cx="8188125" cy="2286000"/>
          </a:xfrm>
        </p:grpSpPr>
        <p:pic>
          <p:nvPicPr>
            <p:cNvPr id="44" name="Picture 43">
              <a:extLst>
                <a:ext uri="{FF2B5EF4-FFF2-40B4-BE49-F238E27FC236}">
                  <a16:creationId xmlns:a16="http://schemas.microsoft.com/office/drawing/2014/main" id="{235E37E3-FFD4-4695-9FE5-74207B1EE69A}"/>
                </a:ext>
              </a:extLst>
            </p:cNvPr>
            <p:cNvPicPr>
              <a:picLocks noChangeAspect="1"/>
            </p:cNvPicPr>
            <p:nvPr/>
          </p:nvPicPr>
          <p:blipFill>
            <a:blip r:embed="rId2"/>
            <a:stretch>
              <a:fillRect/>
            </a:stretch>
          </p:blipFill>
          <p:spPr>
            <a:xfrm>
              <a:off x="774727" y="1135887"/>
              <a:ext cx="4748995" cy="2286000"/>
            </a:xfrm>
            <a:prstGeom prst="rect">
              <a:avLst/>
            </a:prstGeom>
          </p:spPr>
        </p:pic>
        <p:sp>
          <p:nvSpPr>
            <p:cNvPr id="45" name="TextBox 44">
              <a:extLst>
                <a:ext uri="{FF2B5EF4-FFF2-40B4-BE49-F238E27FC236}">
                  <a16:creationId xmlns:a16="http://schemas.microsoft.com/office/drawing/2014/main" id="{953A94E4-E3ED-4132-873E-7EF32A2637D1}"/>
                </a:ext>
              </a:extLst>
            </p:cNvPr>
            <p:cNvSpPr txBox="1"/>
            <p:nvPr/>
          </p:nvSpPr>
          <p:spPr>
            <a:xfrm>
              <a:off x="3985395" y="1146565"/>
              <a:ext cx="461031"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2434</a:t>
              </a:r>
            </a:p>
          </p:txBody>
        </p:sp>
        <p:sp>
          <p:nvSpPr>
            <p:cNvPr id="46" name="TextBox 45">
              <a:extLst>
                <a:ext uri="{FF2B5EF4-FFF2-40B4-BE49-F238E27FC236}">
                  <a16:creationId xmlns:a16="http://schemas.microsoft.com/office/drawing/2014/main" id="{B621A60B-38EE-40A5-A8CB-7F0C786CC4CF}"/>
                </a:ext>
              </a:extLst>
            </p:cNvPr>
            <p:cNvSpPr txBox="1"/>
            <p:nvPr/>
          </p:nvSpPr>
          <p:spPr>
            <a:xfrm>
              <a:off x="4798736" y="1135887"/>
              <a:ext cx="461031"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3427</a:t>
              </a:r>
            </a:p>
          </p:txBody>
        </p:sp>
        <p:sp>
          <p:nvSpPr>
            <p:cNvPr id="47" name="TextBox 46">
              <a:extLst>
                <a:ext uri="{FF2B5EF4-FFF2-40B4-BE49-F238E27FC236}">
                  <a16:creationId xmlns:a16="http://schemas.microsoft.com/office/drawing/2014/main" id="{A9B56002-2C16-43EB-A7A5-8FB3854D9D8A}"/>
                </a:ext>
              </a:extLst>
            </p:cNvPr>
            <p:cNvSpPr txBox="1"/>
            <p:nvPr/>
          </p:nvSpPr>
          <p:spPr>
            <a:xfrm>
              <a:off x="4815301" y="2169546"/>
              <a:ext cx="461031"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3427</a:t>
              </a:r>
            </a:p>
          </p:txBody>
        </p:sp>
        <p:sp>
          <p:nvSpPr>
            <p:cNvPr id="48" name="TextBox 47">
              <a:extLst>
                <a:ext uri="{FF2B5EF4-FFF2-40B4-BE49-F238E27FC236}">
                  <a16:creationId xmlns:a16="http://schemas.microsoft.com/office/drawing/2014/main" id="{82799703-EE1A-40BF-BFD9-132733C37AED}"/>
                </a:ext>
              </a:extLst>
            </p:cNvPr>
            <p:cNvSpPr txBox="1"/>
            <p:nvPr/>
          </p:nvSpPr>
          <p:spPr>
            <a:xfrm>
              <a:off x="3985172" y="2175533"/>
              <a:ext cx="461031"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2434</a:t>
              </a:r>
            </a:p>
          </p:txBody>
        </p:sp>
        <p:sp>
          <p:nvSpPr>
            <p:cNvPr id="49" name="TextBox 48">
              <a:extLst>
                <a:ext uri="{FF2B5EF4-FFF2-40B4-BE49-F238E27FC236}">
                  <a16:creationId xmlns:a16="http://schemas.microsoft.com/office/drawing/2014/main" id="{7A9A769B-CFBB-4E9E-9A4A-B7204BA744FF}"/>
                </a:ext>
              </a:extLst>
            </p:cNvPr>
            <p:cNvSpPr txBox="1"/>
            <p:nvPr/>
          </p:nvSpPr>
          <p:spPr>
            <a:xfrm>
              <a:off x="2458219" y="2243009"/>
              <a:ext cx="461031"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964</a:t>
              </a:r>
            </a:p>
          </p:txBody>
        </p:sp>
        <p:sp>
          <p:nvSpPr>
            <p:cNvPr id="50" name="TextBox 49">
              <a:extLst>
                <a:ext uri="{FF2B5EF4-FFF2-40B4-BE49-F238E27FC236}">
                  <a16:creationId xmlns:a16="http://schemas.microsoft.com/office/drawing/2014/main" id="{54B74AE4-7477-450C-9AF9-6171DB90AEC0}"/>
                </a:ext>
              </a:extLst>
            </p:cNvPr>
            <p:cNvSpPr txBox="1"/>
            <p:nvPr/>
          </p:nvSpPr>
          <p:spPr>
            <a:xfrm>
              <a:off x="1530289" y="2280630"/>
              <a:ext cx="461031"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111</a:t>
              </a:r>
            </a:p>
          </p:txBody>
        </p:sp>
        <p:sp>
          <p:nvSpPr>
            <p:cNvPr id="51" name="TextBox 50">
              <a:extLst>
                <a:ext uri="{FF2B5EF4-FFF2-40B4-BE49-F238E27FC236}">
                  <a16:creationId xmlns:a16="http://schemas.microsoft.com/office/drawing/2014/main" id="{D48CC3DA-C520-4296-8F08-28607228DD2A}"/>
                </a:ext>
              </a:extLst>
            </p:cNvPr>
            <p:cNvSpPr txBox="1"/>
            <p:nvPr/>
          </p:nvSpPr>
          <p:spPr>
            <a:xfrm>
              <a:off x="1530289" y="2961093"/>
              <a:ext cx="461031"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111</a:t>
              </a:r>
            </a:p>
          </p:txBody>
        </p:sp>
        <p:sp>
          <p:nvSpPr>
            <p:cNvPr id="52" name="TextBox 51">
              <a:extLst>
                <a:ext uri="{FF2B5EF4-FFF2-40B4-BE49-F238E27FC236}">
                  <a16:creationId xmlns:a16="http://schemas.microsoft.com/office/drawing/2014/main" id="{C8E78166-A8F3-4CE6-8CDC-B8EF4ED3384A}"/>
                </a:ext>
              </a:extLst>
            </p:cNvPr>
            <p:cNvSpPr txBox="1"/>
            <p:nvPr/>
          </p:nvSpPr>
          <p:spPr>
            <a:xfrm>
              <a:off x="1538572" y="1280227"/>
              <a:ext cx="461031"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111</a:t>
              </a:r>
            </a:p>
          </p:txBody>
        </p:sp>
        <p:sp>
          <p:nvSpPr>
            <p:cNvPr id="53" name="TextBox 52">
              <a:extLst>
                <a:ext uri="{FF2B5EF4-FFF2-40B4-BE49-F238E27FC236}">
                  <a16:creationId xmlns:a16="http://schemas.microsoft.com/office/drawing/2014/main" id="{90947BC7-73CA-4AEC-A713-4C7E6DBBC424}"/>
                </a:ext>
              </a:extLst>
            </p:cNvPr>
            <p:cNvSpPr txBox="1"/>
            <p:nvPr/>
          </p:nvSpPr>
          <p:spPr>
            <a:xfrm>
              <a:off x="1104494" y="3077058"/>
              <a:ext cx="225159"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a:t>
              </a:r>
            </a:p>
          </p:txBody>
        </p:sp>
        <p:sp>
          <p:nvSpPr>
            <p:cNvPr id="54" name="TextBox 53">
              <a:extLst>
                <a:ext uri="{FF2B5EF4-FFF2-40B4-BE49-F238E27FC236}">
                  <a16:creationId xmlns:a16="http://schemas.microsoft.com/office/drawing/2014/main" id="{D9506D9D-8017-4FD3-B0D0-DDFDE4B5AA5E}"/>
                </a:ext>
              </a:extLst>
            </p:cNvPr>
            <p:cNvSpPr txBox="1"/>
            <p:nvPr/>
          </p:nvSpPr>
          <p:spPr>
            <a:xfrm>
              <a:off x="1104494" y="2711041"/>
              <a:ext cx="225159"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2</a:t>
              </a:r>
            </a:p>
          </p:txBody>
        </p:sp>
        <p:sp>
          <p:nvSpPr>
            <p:cNvPr id="55" name="TextBox 54">
              <a:extLst>
                <a:ext uri="{FF2B5EF4-FFF2-40B4-BE49-F238E27FC236}">
                  <a16:creationId xmlns:a16="http://schemas.microsoft.com/office/drawing/2014/main" id="{65D0CC18-9322-4B5B-B17B-00416557598F}"/>
                </a:ext>
              </a:extLst>
            </p:cNvPr>
            <p:cNvSpPr txBox="1"/>
            <p:nvPr/>
          </p:nvSpPr>
          <p:spPr>
            <a:xfrm>
              <a:off x="1130696" y="2373933"/>
              <a:ext cx="225159"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3</a:t>
              </a:r>
            </a:p>
          </p:txBody>
        </p:sp>
        <p:sp>
          <p:nvSpPr>
            <p:cNvPr id="56" name="TextBox 55">
              <a:extLst>
                <a:ext uri="{FF2B5EF4-FFF2-40B4-BE49-F238E27FC236}">
                  <a16:creationId xmlns:a16="http://schemas.microsoft.com/office/drawing/2014/main" id="{3160B0C9-7908-4432-8CC5-B21B4408400B}"/>
                </a:ext>
              </a:extLst>
            </p:cNvPr>
            <p:cNvSpPr txBox="1"/>
            <p:nvPr/>
          </p:nvSpPr>
          <p:spPr>
            <a:xfrm>
              <a:off x="1130696" y="2014890"/>
              <a:ext cx="225159"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4</a:t>
              </a:r>
            </a:p>
          </p:txBody>
        </p:sp>
        <p:sp>
          <p:nvSpPr>
            <p:cNvPr id="57" name="TextBox 56">
              <a:extLst>
                <a:ext uri="{FF2B5EF4-FFF2-40B4-BE49-F238E27FC236}">
                  <a16:creationId xmlns:a16="http://schemas.microsoft.com/office/drawing/2014/main" id="{5CECFCC6-C1CD-4B62-B6A8-0BE02593EEE8}"/>
                </a:ext>
              </a:extLst>
            </p:cNvPr>
            <p:cNvSpPr txBox="1"/>
            <p:nvPr/>
          </p:nvSpPr>
          <p:spPr>
            <a:xfrm>
              <a:off x="1132787" y="1680982"/>
              <a:ext cx="225159"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5</a:t>
              </a:r>
            </a:p>
          </p:txBody>
        </p:sp>
        <p:sp>
          <p:nvSpPr>
            <p:cNvPr id="58" name="TextBox 57">
              <a:extLst>
                <a:ext uri="{FF2B5EF4-FFF2-40B4-BE49-F238E27FC236}">
                  <a16:creationId xmlns:a16="http://schemas.microsoft.com/office/drawing/2014/main" id="{6C7A7ACA-819F-4396-9243-43E1CFBE72AC}"/>
                </a:ext>
              </a:extLst>
            </p:cNvPr>
            <p:cNvSpPr txBox="1"/>
            <p:nvPr/>
          </p:nvSpPr>
          <p:spPr>
            <a:xfrm>
              <a:off x="1113512" y="1314965"/>
              <a:ext cx="225159" cy="149512"/>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6</a:t>
              </a:r>
            </a:p>
          </p:txBody>
        </p:sp>
        <p:grpSp>
          <p:nvGrpSpPr>
            <p:cNvPr id="5" name="Group 4">
              <a:extLst>
                <a:ext uri="{FF2B5EF4-FFF2-40B4-BE49-F238E27FC236}">
                  <a16:creationId xmlns:a16="http://schemas.microsoft.com/office/drawing/2014/main" id="{3FB08DA3-DD55-4DF1-A168-CCD68DAE8803}"/>
                </a:ext>
              </a:extLst>
            </p:cNvPr>
            <p:cNvGrpSpPr/>
            <p:nvPr/>
          </p:nvGrpSpPr>
          <p:grpSpPr>
            <a:xfrm>
              <a:off x="5574995" y="1135887"/>
              <a:ext cx="3387857" cy="2120096"/>
              <a:chOff x="5853818" y="734211"/>
              <a:chExt cx="4852388" cy="3032742"/>
            </a:xfrm>
          </p:grpSpPr>
          <p:pic>
            <p:nvPicPr>
              <p:cNvPr id="69" name="Picture 68">
                <a:extLst>
                  <a:ext uri="{FF2B5EF4-FFF2-40B4-BE49-F238E27FC236}">
                    <a16:creationId xmlns:a16="http://schemas.microsoft.com/office/drawing/2014/main" id="{61B66DEA-1526-4EA1-8E4F-F8E84AF63658}"/>
                  </a:ext>
                </a:extLst>
              </p:cNvPr>
              <p:cNvPicPr>
                <a:picLocks noChangeAspect="1"/>
              </p:cNvPicPr>
              <p:nvPr/>
            </p:nvPicPr>
            <p:blipFill>
              <a:blip r:embed="rId3"/>
              <a:stretch>
                <a:fillRect/>
              </a:stretch>
            </p:blipFill>
            <p:spPr>
              <a:xfrm>
                <a:off x="5853818" y="734211"/>
                <a:ext cx="4852388" cy="3032742"/>
              </a:xfrm>
              <a:prstGeom prst="rect">
                <a:avLst/>
              </a:prstGeom>
            </p:spPr>
          </p:pic>
          <p:sp>
            <p:nvSpPr>
              <p:cNvPr id="59" name="TextBox 58">
                <a:extLst>
                  <a:ext uri="{FF2B5EF4-FFF2-40B4-BE49-F238E27FC236}">
                    <a16:creationId xmlns:a16="http://schemas.microsoft.com/office/drawing/2014/main" id="{E19BC181-9FE1-449E-B9A3-3380CA53BE9B}"/>
                  </a:ext>
                </a:extLst>
              </p:cNvPr>
              <p:cNvSpPr txBox="1"/>
              <p:nvPr/>
            </p:nvSpPr>
            <p:spPr>
              <a:xfrm>
                <a:off x="8502595" y="2621525"/>
                <a:ext cx="234499" cy="308187"/>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1</a:t>
                </a:r>
              </a:p>
            </p:txBody>
          </p:sp>
          <p:sp>
            <p:nvSpPr>
              <p:cNvPr id="60" name="TextBox 59">
                <a:extLst>
                  <a:ext uri="{FF2B5EF4-FFF2-40B4-BE49-F238E27FC236}">
                    <a16:creationId xmlns:a16="http://schemas.microsoft.com/office/drawing/2014/main" id="{49619396-18E5-40F9-9B04-932CD288DFD0}"/>
                  </a:ext>
                </a:extLst>
              </p:cNvPr>
              <p:cNvSpPr txBox="1"/>
              <p:nvPr/>
            </p:nvSpPr>
            <p:spPr>
              <a:xfrm>
                <a:off x="10141612" y="2230806"/>
                <a:ext cx="234499" cy="308187"/>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2</a:t>
                </a:r>
              </a:p>
            </p:txBody>
          </p:sp>
          <p:sp>
            <p:nvSpPr>
              <p:cNvPr id="61" name="TextBox 60">
                <a:extLst>
                  <a:ext uri="{FF2B5EF4-FFF2-40B4-BE49-F238E27FC236}">
                    <a16:creationId xmlns:a16="http://schemas.microsoft.com/office/drawing/2014/main" id="{7A29FB51-0C37-4493-82C8-CA1FB0B657FB}"/>
                  </a:ext>
                </a:extLst>
              </p:cNvPr>
              <p:cNvSpPr txBox="1"/>
              <p:nvPr/>
            </p:nvSpPr>
            <p:spPr>
              <a:xfrm>
                <a:off x="9178474" y="2054907"/>
                <a:ext cx="234499" cy="308187"/>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3</a:t>
                </a:r>
              </a:p>
            </p:txBody>
          </p:sp>
          <p:sp>
            <p:nvSpPr>
              <p:cNvPr id="62" name="TextBox 61">
                <a:extLst>
                  <a:ext uri="{FF2B5EF4-FFF2-40B4-BE49-F238E27FC236}">
                    <a16:creationId xmlns:a16="http://schemas.microsoft.com/office/drawing/2014/main" id="{8F40ECFE-1DF9-47A6-9822-D28D2B883DBC}"/>
                  </a:ext>
                </a:extLst>
              </p:cNvPr>
              <p:cNvSpPr txBox="1"/>
              <p:nvPr/>
            </p:nvSpPr>
            <p:spPr>
              <a:xfrm>
                <a:off x="7037656" y="1846917"/>
                <a:ext cx="234499" cy="308187"/>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4</a:t>
                </a:r>
              </a:p>
            </p:txBody>
          </p:sp>
          <p:sp>
            <p:nvSpPr>
              <p:cNvPr id="63" name="TextBox 62">
                <a:extLst>
                  <a:ext uri="{FF2B5EF4-FFF2-40B4-BE49-F238E27FC236}">
                    <a16:creationId xmlns:a16="http://schemas.microsoft.com/office/drawing/2014/main" id="{AE1A1137-4EBB-403F-8493-BF72A1C10C5B}"/>
                  </a:ext>
                </a:extLst>
              </p:cNvPr>
              <p:cNvSpPr txBox="1"/>
              <p:nvPr/>
            </p:nvSpPr>
            <p:spPr>
              <a:xfrm>
                <a:off x="9945081" y="1074190"/>
                <a:ext cx="234499" cy="308187"/>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5</a:t>
                </a:r>
              </a:p>
            </p:txBody>
          </p:sp>
          <p:sp>
            <p:nvSpPr>
              <p:cNvPr id="64" name="TextBox 63">
                <a:extLst>
                  <a:ext uri="{FF2B5EF4-FFF2-40B4-BE49-F238E27FC236}">
                    <a16:creationId xmlns:a16="http://schemas.microsoft.com/office/drawing/2014/main" id="{40EF5B8F-E0DF-4087-8E30-E1BAC5847B4B}"/>
                  </a:ext>
                </a:extLst>
              </p:cNvPr>
              <p:cNvSpPr txBox="1"/>
              <p:nvPr/>
            </p:nvSpPr>
            <p:spPr>
              <a:xfrm>
                <a:off x="6534788" y="1115242"/>
                <a:ext cx="234499" cy="308187"/>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6</a:t>
                </a:r>
              </a:p>
            </p:txBody>
          </p:sp>
          <p:sp>
            <p:nvSpPr>
              <p:cNvPr id="65" name="TextBox 64">
                <a:extLst>
                  <a:ext uri="{FF2B5EF4-FFF2-40B4-BE49-F238E27FC236}">
                    <a16:creationId xmlns:a16="http://schemas.microsoft.com/office/drawing/2014/main" id="{D27F955C-E697-45E2-BF2C-8C85E6E617EE}"/>
                  </a:ext>
                </a:extLst>
              </p:cNvPr>
              <p:cNvSpPr txBox="1"/>
              <p:nvPr/>
            </p:nvSpPr>
            <p:spPr>
              <a:xfrm>
                <a:off x="8687673" y="1386057"/>
                <a:ext cx="356885" cy="308187"/>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7</a:t>
                </a:r>
              </a:p>
            </p:txBody>
          </p:sp>
          <p:sp>
            <p:nvSpPr>
              <p:cNvPr id="66" name="TextBox 65">
                <a:extLst>
                  <a:ext uri="{FF2B5EF4-FFF2-40B4-BE49-F238E27FC236}">
                    <a16:creationId xmlns:a16="http://schemas.microsoft.com/office/drawing/2014/main" id="{AADE9741-D158-427C-A45D-5A1A8687910C}"/>
                  </a:ext>
                </a:extLst>
              </p:cNvPr>
              <p:cNvSpPr txBox="1"/>
              <p:nvPr/>
            </p:nvSpPr>
            <p:spPr>
              <a:xfrm>
                <a:off x="7395010" y="1109652"/>
                <a:ext cx="356885" cy="308187"/>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8</a:t>
                </a:r>
              </a:p>
            </p:txBody>
          </p:sp>
          <p:sp>
            <p:nvSpPr>
              <p:cNvPr id="67" name="TextBox 66">
                <a:extLst>
                  <a:ext uri="{FF2B5EF4-FFF2-40B4-BE49-F238E27FC236}">
                    <a16:creationId xmlns:a16="http://schemas.microsoft.com/office/drawing/2014/main" id="{13F7F1AA-2BBF-402A-9775-3871C21BE0BF}"/>
                  </a:ext>
                </a:extLst>
              </p:cNvPr>
              <p:cNvSpPr txBox="1"/>
              <p:nvPr/>
            </p:nvSpPr>
            <p:spPr>
              <a:xfrm>
                <a:off x="6664884" y="2421388"/>
                <a:ext cx="432634" cy="308187"/>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9</a:t>
                </a:r>
              </a:p>
            </p:txBody>
          </p:sp>
          <p:sp>
            <p:nvSpPr>
              <p:cNvPr id="68" name="TextBox 67">
                <a:extLst>
                  <a:ext uri="{FF2B5EF4-FFF2-40B4-BE49-F238E27FC236}">
                    <a16:creationId xmlns:a16="http://schemas.microsoft.com/office/drawing/2014/main" id="{4BD78218-10B0-40B9-B7AC-9D7A0E8A28C2}"/>
                  </a:ext>
                </a:extLst>
              </p:cNvPr>
              <p:cNvSpPr txBox="1"/>
              <p:nvPr/>
            </p:nvSpPr>
            <p:spPr>
              <a:xfrm>
                <a:off x="9252604" y="2624207"/>
                <a:ext cx="492007" cy="308187"/>
              </a:xfrm>
              <a:prstGeom prst="rect">
                <a:avLst/>
              </a:prstGeom>
              <a:noFill/>
            </p:spPr>
            <p:txBody>
              <a:bodyPr wrap="square" rtlCol="0">
                <a:spAutoFit/>
              </a:bodyPr>
              <a:lstStyle/>
              <a:p>
                <a:r>
                  <a:rPr lang="en-US" sz="800" b="1" dirty="0">
                    <a:solidFill>
                      <a:schemeClr val="bg1"/>
                    </a:solidFill>
                    <a:latin typeface="Arial" panose="020B0604020202020204" pitchFamily="34" charset="0"/>
                    <a:cs typeface="Arial" panose="020B0604020202020204" pitchFamily="34" charset="0"/>
                  </a:rPr>
                  <a:t>10</a:t>
                </a:r>
              </a:p>
            </p:txBody>
          </p:sp>
        </p:grpSp>
      </p:grpSp>
      <p:sp>
        <p:nvSpPr>
          <p:cNvPr id="70" name="TextBox 69">
            <a:extLst>
              <a:ext uri="{FF2B5EF4-FFF2-40B4-BE49-F238E27FC236}">
                <a16:creationId xmlns:a16="http://schemas.microsoft.com/office/drawing/2014/main" id="{141C5980-3DC3-424A-9861-8A7C30743942}"/>
              </a:ext>
            </a:extLst>
          </p:cNvPr>
          <p:cNvSpPr txBox="1"/>
          <p:nvPr/>
        </p:nvSpPr>
        <p:spPr>
          <a:xfrm>
            <a:off x="597674" y="4499149"/>
            <a:ext cx="5837026" cy="1477328"/>
          </a:xfrm>
          <a:prstGeom prst="rect">
            <a:avLst/>
          </a:prstGeom>
          <a:noFill/>
        </p:spPr>
        <p:txBody>
          <a:bodyPr wrap="square" rtlCol="0">
            <a:spAutoFit/>
          </a:bodyPr>
          <a:lstStyle/>
          <a:p>
            <a:r>
              <a:rPr lang="en-US" b="1" dirty="0"/>
              <a:t>3625</a:t>
            </a:r>
            <a:r>
              <a:rPr lang="en-US" dirty="0"/>
              <a:t> – Stretching vibration of the free OH groups - </a:t>
            </a:r>
            <a:r>
              <a:rPr lang="en-US" u="sng" dirty="0"/>
              <a:t>BY I. PERNOLL AND U. MAIER 1974</a:t>
            </a:r>
          </a:p>
          <a:p>
            <a:r>
              <a:rPr lang="en-US" b="1" dirty="0"/>
              <a:t>175-</a:t>
            </a:r>
            <a:r>
              <a:rPr lang="en-US" dirty="0"/>
              <a:t> O…O stretching vibration </a:t>
            </a:r>
          </a:p>
          <a:p>
            <a:r>
              <a:rPr lang="en-US" dirty="0"/>
              <a:t>No trace of Olivine+</a:t>
            </a:r>
          </a:p>
          <a:p>
            <a:r>
              <a:rPr lang="en-US" dirty="0"/>
              <a:t>964 not sure what it is?</a:t>
            </a:r>
          </a:p>
        </p:txBody>
      </p:sp>
      <p:sp>
        <p:nvSpPr>
          <p:cNvPr id="32" name="TextBox 31">
            <a:extLst>
              <a:ext uri="{FF2B5EF4-FFF2-40B4-BE49-F238E27FC236}">
                <a16:creationId xmlns:a16="http://schemas.microsoft.com/office/drawing/2014/main" id="{76700D04-39D5-4785-B258-9670EC11BEF7}"/>
              </a:ext>
            </a:extLst>
          </p:cNvPr>
          <p:cNvSpPr txBox="1"/>
          <p:nvPr/>
        </p:nvSpPr>
        <p:spPr>
          <a:xfrm>
            <a:off x="541696" y="3375753"/>
            <a:ext cx="10515599" cy="738664"/>
          </a:xfrm>
          <a:prstGeom prst="rect">
            <a:avLst/>
          </a:prstGeom>
          <a:noFill/>
        </p:spPr>
        <p:txBody>
          <a:bodyPr wrap="square" rtlCol="0">
            <a:spAutoFit/>
          </a:bodyPr>
          <a:lstStyle/>
          <a:p>
            <a:r>
              <a:rPr lang="en-US" sz="1200" dirty="0"/>
              <a:t>Figure ***: Raman spectrum and optical image of olivine in HCl. From 10 points scans, seen on (b), there is  spectrum(a) appear to have the same composition and no olivine peaks are present.  The peaks from 3000-365, depict stretching vibrations of free OH group. Oxygen-Oxygen stretching group is at about 111-175 and peak 2444 is carbon materials</a:t>
            </a:r>
            <a:r>
              <a:rPr lang="en-US" dirty="0"/>
              <a:t>.</a:t>
            </a:r>
          </a:p>
        </p:txBody>
      </p:sp>
    </p:spTree>
    <p:extLst>
      <p:ext uri="{BB962C8B-B14F-4D97-AF65-F5344CB8AC3E}">
        <p14:creationId xmlns:p14="http://schemas.microsoft.com/office/powerpoint/2010/main" val="1754386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E56FD-D7DB-415E-A271-49ABBF082C8C}"/>
              </a:ext>
            </a:extLst>
          </p:cNvPr>
          <p:cNvSpPr>
            <a:spLocks noGrp="1"/>
          </p:cNvSpPr>
          <p:nvPr>
            <p:ph type="title"/>
          </p:nvPr>
        </p:nvSpPr>
        <p:spPr>
          <a:xfrm>
            <a:off x="838200" y="365125"/>
            <a:ext cx="10515600" cy="757133"/>
          </a:xfrm>
        </p:spPr>
        <p:txBody>
          <a:bodyPr/>
          <a:lstStyle/>
          <a:p>
            <a:r>
              <a:rPr lang="en-US" b="1" dirty="0"/>
              <a:t>Olivine in NaCl</a:t>
            </a:r>
            <a:endParaRPr lang="en-US" b="1" baseline="-25000" dirty="0"/>
          </a:p>
        </p:txBody>
      </p:sp>
      <p:sp>
        <p:nvSpPr>
          <p:cNvPr id="13" name="TextBox 12">
            <a:extLst>
              <a:ext uri="{FF2B5EF4-FFF2-40B4-BE49-F238E27FC236}">
                <a16:creationId xmlns:a16="http://schemas.microsoft.com/office/drawing/2014/main" id="{B8DCCBF7-713D-4C8E-A344-60FF042CBC0A}"/>
              </a:ext>
            </a:extLst>
          </p:cNvPr>
          <p:cNvSpPr txBox="1"/>
          <p:nvPr/>
        </p:nvSpPr>
        <p:spPr>
          <a:xfrm>
            <a:off x="5923471" y="1684666"/>
            <a:ext cx="1445895" cy="276999"/>
          </a:xfrm>
          <a:prstGeom prst="rect">
            <a:avLst/>
          </a:prstGeom>
          <a:noFill/>
        </p:spPr>
        <p:txBody>
          <a:bodyPr wrap="square" rtlCol="0">
            <a:spAutoFit/>
          </a:bodyPr>
          <a:lstStyle/>
          <a:p>
            <a:r>
              <a:rPr lang="en-US" sz="1200" b="1" dirty="0">
                <a:solidFill>
                  <a:schemeClr val="bg1"/>
                </a:solidFill>
                <a:latin typeface="Times New Roman" panose="02020603050405020304" pitchFamily="18" charset="0"/>
                <a:cs typeface="Times New Roman" panose="02020603050405020304" pitchFamily="18" charset="0"/>
              </a:rPr>
              <a:t>Combine image</a:t>
            </a:r>
          </a:p>
        </p:txBody>
      </p:sp>
      <p:sp>
        <p:nvSpPr>
          <p:cNvPr id="15" name="TextBox 14">
            <a:extLst>
              <a:ext uri="{FF2B5EF4-FFF2-40B4-BE49-F238E27FC236}">
                <a16:creationId xmlns:a16="http://schemas.microsoft.com/office/drawing/2014/main" id="{03C2326A-7927-498D-AF7C-6F6B0BA0E6E5}"/>
              </a:ext>
            </a:extLst>
          </p:cNvPr>
          <p:cNvSpPr txBox="1"/>
          <p:nvPr/>
        </p:nvSpPr>
        <p:spPr>
          <a:xfrm>
            <a:off x="545566" y="5389887"/>
            <a:ext cx="1561846" cy="400110"/>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3688 – </a:t>
            </a:r>
            <a:r>
              <a:rPr lang="en-US" sz="1000" dirty="0">
                <a:latin typeface="Times New Roman" panose="02020603050405020304" pitchFamily="18" charset="0"/>
                <a:cs typeface="Times New Roman" panose="02020603050405020304" pitchFamily="18" charset="0"/>
              </a:rPr>
              <a:t>Spectrum of NaCl</a:t>
            </a:r>
          </a:p>
          <a:p>
            <a:r>
              <a:rPr lang="en-US" sz="1000" dirty="0">
                <a:latin typeface="Times New Roman" panose="02020603050405020304" pitchFamily="18" charset="0"/>
                <a:cs typeface="Times New Roman" panose="02020603050405020304" pitchFamily="18" charset="0"/>
              </a:rPr>
              <a:t>Background is red </a:t>
            </a:r>
          </a:p>
        </p:txBody>
      </p:sp>
      <p:sp>
        <p:nvSpPr>
          <p:cNvPr id="16" name="TextBox 15">
            <a:extLst>
              <a:ext uri="{FF2B5EF4-FFF2-40B4-BE49-F238E27FC236}">
                <a16:creationId xmlns:a16="http://schemas.microsoft.com/office/drawing/2014/main" id="{B81E532E-C167-4EAB-A4E9-1B04A7E48AE1}"/>
              </a:ext>
            </a:extLst>
          </p:cNvPr>
          <p:cNvSpPr txBox="1"/>
          <p:nvPr/>
        </p:nvSpPr>
        <p:spPr>
          <a:xfrm>
            <a:off x="373424" y="4640748"/>
            <a:ext cx="11100093" cy="461665"/>
          </a:xfrm>
          <a:prstGeom prst="rect">
            <a:avLst/>
          </a:prstGeom>
          <a:noFill/>
        </p:spPr>
        <p:txBody>
          <a:bodyPr wrap="square" rtlCol="0">
            <a:spAutoFit/>
          </a:bodyPr>
          <a:lstStyle/>
          <a:p>
            <a:r>
              <a:rPr lang="en-US" sz="1200" dirty="0"/>
              <a:t>Figure ***: (a) Raman spectrum, (b) mineral map of olivine in DI-water. The spectrum peaks that need to be identified and The background is black, Red is Olivine and blue is made of  </a:t>
            </a:r>
            <a:r>
              <a:rPr lang="en-US" sz="1200" dirty="0">
                <a:highlight>
                  <a:srgbClr val="FFFF00"/>
                </a:highlight>
              </a:rPr>
              <a:t>1597 is carbon material</a:t>
            </a:r>
          </a:p>
        </p:txBody>
      </p:sp>
      <p:grpSp>
        <p:nvGrpSpPr>
          <p:cNvPr id="8" name="Group 7">
            <a:extLst>
              <a:ext uri="{FF2B5EF4-FFF2-40B4-BE49-F238E27FC236}">
                <a16:creationId xmlns:a16="http://schemas.microsoft.com/office/drawing/2014/main" id="{DEFDD7DC-CCD7-426E-89AD-D3D8E8C44D2F}"/>
              </a:ext>
            </a:extLst>
          </p:cNvPr>
          <p:cNvGrpSpPr/>
          <p:nvPr/>
        </p:nvGrpSpPr>
        <p:grpSpPr>
          <a:xfrm>
            <a:off x="654600" y="1746221"/>
            <a:ext cx="5968206" cy="2311607"/>
            <a:chOff x="654600" y="1746221"/>
            <a:chExt cx="5968206" cy="2311607"/>
          </a:xfrm>
        </p:grpSpPr>
        <p:grpSp>
          <p:nvGrpSpPr>
            <p:cNvPr id="4" name="Group 3">
              <a:extLst>
                <a:ext uri="{FF2B5EF4-FFF2-40B4-BE49-F238E27FC236}">
                  <a16:creationId xmlns:a16="http://schemas.microsoft.com/office/drawing/2014/main" id="{E47E0137-1632-435E-A507-6EE64D156517}"/>
                </a:ext>
              </a:extLst>
            </p:cNvPr>
            <p:cNvGrpSpPr/>
            <p:nvPr/>
          </p:nvGrpSpPr>
          <p:grpSpPr>
            <a:xfrm>
              <a:off x="654600" y="1746221"/>
              <a:ext cx="3779377" cy="2311607"/>
              <a:chOff x="630487" y="1630039"/>
              <a:chExt cx="4981119" cy="3375373"/>
            </a:xfrm>
          </p:grpSpPr>
          <p:pic>
            <p:nvPicPr>
              <p:cNvPr id="29" name="Picture 28">
                <a:extLst>
                  <a:ext uri="{FF2B5EF4-FFF2-40B4-BE49-F238E27FC236}">
                    <a16:creationId xmlns:a16="http://schemas.microsoft.com/office/drawing/2014/main" id="{A25A406D-3FFA-46A0-8624-E43992708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487" y="1684666"/>
                <a:ext cx="4981119" cy="3320746"/>
              </a:xfrm>
              <a:prstGeom prst="rect">
                <a:avLst/>
              </a:prstGeom>
            </p:spPr>
          </p:pic>
          <p:sp>
            <p:nvSpPr>
              <p:cNvPr id="32" name="TextBox 31">
                <a:extLst>
                  <a:ext uri="{FF2B5EF4-FFF2-40B4-BE49-F238E27FC236}">
                    <a16:creationId xmlns:a16="http://schemas.microsoft.com/office/drawing/2014/main" id="{332D2576-3191-4730-A586-7833244E4332}"/>
                  </a:ext>
                </a:extLst>
              </p:cNvPr>
              <p:cNvSpPr txBox="1"/>
              <p:nvPr/>
            </p:nvSpPr>
            <p:spPr>
              <a:xfrm>
                <a:off x="1852333" y="2220508"/>
                <a:ext cx="697277" cy="314588"/>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862</a:t>
                </a:r>
              </a:p>
            </p:txBody>
          </p:sp>
          <p:sp>
            <p:nvSpPr>
              <p:cNvPr id="33" name="TextBox 32">
                <a:extLst>
                  <a:ext uri="{FF2B5EF4-FFF2-40B4-BE49-F238E27FC236}">
                    <a16:creationId xmlns:a16="http://schemas.microsoft.com/office/drawing/2014/main" id="{FB3CFC1F-4840-461F-8E83-21CAADD84B58}"/>
                  </a:ext>
                </a:extLst>
              </p:cNvPr>
              <p:cNvSpPr txBox="1"/>
              <p:nvPr/>
            </p:nvSpPr>
            <p:spPr>
              <a:xfrm>
                <a:off x="1516019" y="4095459"/>
                <a:ext cx="557150" cy="314588"/>
              </a:xfrm>
              <a:prstGeom prst="rect">
                <a:avLst/>
              </a:prstGeom>
              <a:noFill/>
            </p:spPr>
            <p:txBody>
              <a:bodyPr wrap="square" rtlCol="0">
                <a:spAutoFit/>
              </a:bodyPr>
              <a:lstStyle/>
              <a:p>
                <a:r>
                  <a:rPr lang="en-US" sz="800" b="1" dirty="0">
                    <a:latin typeface="Times New Roman" panose="02020603050405020304" pitchFamily="18" charset="0"/>
                    <a:ea typeface="Tahoma" panose="020B0604030504040204" pitchFamily="34" charset="0"/>
                    <a:cs typeface="Times New Roman" panose="02020603050405020304" pitchFamily="18" charset="0"/>
                  </a:rPr>
                  <a:t>828</a:t>
                </a:r>
              </a:p>
            </p:txBody>
          </p:sp>
          <p:sp>
            <p:nvSpPr>
              <p:cNvPr id="35" name="TextBox 34">
                <a:extLst>
                  <a:ext uri="{FF2B5EF4-FFF2-40B4-BE49-F238E27FC236}">
                    <a16:creationId xmlns:a16="http://schemas.microsoft.com/office/drawing/2014/main" id="{DD14D0F0-1D7A-456F-ACA9-98B51D5AB7E8}"/>
                  </a:ext>
                </a:extLst>
              </p:cNvPr>
              <p:cNvSpPr txBox="1"/>
              <p:nvPr/>
            </p:nvSpPr>
            <p:spPr>
              <a:xfrm>
                <a:off x="1368951" y="4392836"/>
                <a:ext cx="557149" cy="314588"/>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609</a:t>
                </a:r>
              </a:p>
            </p:txBody>
          </p:sp>
          <p:sp>
            <p:nvSpPr>
              <p:cNvPr id="38" name="TextBox 37">
                <a:extLst>
                  <a:ext uri="{FF2B5EF4-FFF2-40B4-BE49-F238E27FC236}">
                    <a16:creationId xmlns:a16="http://schemas.microsoft.com/office/drawing/2014/main" id="{9BB82124-F2BB-4CCF-947B-B2486561A9CD}"/>
                  </a:ext>
                </a:extLst>
              </p:cNvPr>
              <p:cNvSpPr txBox="1"/>
              <p:nvPr/>
            </p:nvSpPr>
            <p:spPr>
              <a:xfrm>
                <a:off x="1852333" y="4095461"/>
                <a:ext cx="732444" cy="314588"/>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862</a:t>
                </a:r>
              </a:p>
            </p:txBody>
          </p:sp>
          <p:sp>
            <p:nvSpPr>
              <p:cNvPr id="39" name="TextBox 38">
                <a:extLst>
                  <a:ext uri="{FF2B5EF4-FFF2-40B4-BE49-F238E27FC236}">
                    <a16:creationId xmlns:a16="http://schemas.microsoft.com/office/drawing/2014/main" id="{2F9F62AA-318F-41C6-BDC7-D4C7DAC16EDC}"/>
                  </a:ext>
                </a:extLst>
              </p:cNvPr>
              <p:cNvSpPr txBox="1"/>
              <p:nvPr/>
            </p:nvSpPr>
            <p:spPr>
              <a:xfrm>
                <a:off x="4894560" y="3468261"/>
                <a:ext cx="586966" cy="314588"/>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3688</a:t>
                </a:r>
              </a:p>
            </p:txBody>
          </p:sp>
          <p:sp>
            <p:nvSpPr>
              <p:cNvPr id="40" name="TextBox 39">
                <a:extLst>
                  <a:ext uri="{FF2B5EF4-FFF2-40B4-BE49-F238E27FC236}">
                    <a16:creationId xmlns:a16="http://schemas.microsoft.com/office/drawing/2014/main" id="{1C785B84-79B0-4FBF-903C-E6F0894C03CE}"/>
                  </a:ext>
                </a:extLst>
              </p:cNvPr>
              <p:cNvSpPr txBox="1"/>
              <p:nvPr/>
            </p:nvSpPr>
            <p:spPr>
              <a:xfrm>
                <a:off x="2907431" y="2858654"/>
                <a:ext cx="600521" cy="314588"/>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2043</a:t>
                </a:r>
              </a:p>
            </p:txBody>
          </p:sp>
          <p:sp>
            <p:nvSpPr>
              <p:cNvPr id="41" name="TextBox 40">
                <a:extLst>
                  <a:ext uri="{FF2B5EF4-FFF2-40B4-BE49-F238E27FC236}">
                    <a16:creationId xmlns:a16="http://schemas.microsoft.com/office/drawing/2014/main" id="{7CBADECA-717C-4577-B66F-345CB7598B03}"/>
                  </a:ext>
                </a:extLst>
              </p:cNvPr>
              <p:cNvSpPr txBox="1"/>
              <p:nvPr/>
            </p:nvSpPr>
            <p:spPr>
              <a:xfrm>
                <a:off x="2734178" y="1630039"/>
                <a:ext cx="682376" cy="314588"/>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1597</a:t>
                </a:r>
              </a:p>
            </p:txBody>
          </p:sp>
          <p:sp>
            <p:nvSpPr>
              <p:cNvPr id="3" name="TextBox 2">
                <a:extLst>
                  <a:ext uri="{FF2B5EF4-FFF2-40B4-BE49-F238E27FC236}">
                    <a16:creationId xmlns:a16="http://schemas.microsoft.com/office/drawing/2014/main" id="{34C358C3-D93F-48E2-905B-9DE41C670223}"/>
                  </a:ext>
                </a:extLst>
              </p:cNvPr>
              <p:cNvSpPr txBox="1"/>
              <p:nvPr/>
            </p:nvSpPr>
            <p:spPr>
              <a:xfrm>
                <a:off x="789557" y="1675038"/>
                <a:ext cx="706144" cy="314588"/>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(a)</a:t>
                </a:r>
              </a:p>
            </p:txBody>
          </p:sp>
        </p:grpSp>
        <p:grpSp>
          <p:nvGrpSpPr>
            <p:cNvPr id="7" name="Group 6">
              <a:extLst>
                <a:ext uri="{FF2B5EF4-FFF2-40B4-BE49-F238E27FC236}">
                  <a16:creationId xmlns:a16="http://schemas.microsoft.com/office/drawing/2014/main" id="{9162EF2C-7FC1-41DF-AE99-5C483117C4D1}"/>
                </a:ext>
              </a:extLst>
            </p:cNvPr>
            <p:cNvGrpSpPr/>
            <p:nvPr/>
          </p:nvGrpSpPr>
          <p:grpSpPr>
            <a:xfrm>
              <a:off x="4433977" y="1753039"/>
              <a:ext cx="2188829" cy="2151776"/>
              <a:chOff x="4087155" y="1771826"/>
              <a:chExt cx="2188829" cy="2151776"/>
            </a:xfrm>
          </p:grpSpPr>
          <p:pic>
            <p:nvPicPr>
              <p:cNvPr id="30" name="Picture 29">
                <a:extLst>
                  <a:ext uri="{FF2B5EF4-FFF2-40B4-BE49-F238E27FC236}">
                    <a16:creationId xmlns:a16="http://schemas.microsoft.com/office/drawing/2014/main" id="{7E74F54F-EA1C-4DDA-8A43-8F19221471AF}"/>
                  </a:ext>
                </a:extLst>
              </p:cNvPr>
              <p:cNvPicPr>
                <a:picLocks noChangeAspect="1"/>
              </p:cNvPicPr>
              <p:nvPr/>
            </p:nvPicPr>
            <p:blipFill rotWithShape="1">
              <a:blip r:embed="rId3"/>
              <a:srcRect r="19942"/>
              <a:stretch/>
            </p:blipFill>
            <p:spPr>
              <a:xfrm>
                <a:off x="4125826" y="1793893"/>
                <a:ext cx="2150158" cy="2129709"/>
              </a:xfrm>
              <a:prstGeom prst="rect">
                <a:avLst/>
              </a:prstGeom>
            </p:spPr>
          </p:pic>
          <p:sp>
            <p:nvSpPr>
              <p:cNvPr id="17" name="TextBox 16">
                <a:extLst>
                  <a:ext uri="{FF2B5EF4-FFF2-40B4-BE49-F238E27FC236}">
                    <a16:creationId xmlns:a16="http://schemas.microsoft.com/office/drawing/2014/main" id="{6158FE07-644F-48E2-B078-55D5CD502DA7}"/>
                  </a:ext>
                </a:extLst>
              </p:cNvPr>
              <p:cNvSpPr txBox="1"/>
              <p:nvPr/>
            </p:nvSpPr>
            <p:spPr>
              <a:xfrm>
                <a:off x="4087155" y="1771826"/>
                <a:ext cx="480153" cy="215444"/>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(b)</a:t>
                </a:r>
              </a:p>
            </p:txBody>
          </p:sp>
        </p:grpSp>
      </p:grpSp>
    </p:spTree>
    <p:extLst>
      <p:ext uri="{BB962C8B-B14F-4D97-AF65-F5344CB8AC3E}">
        <p14:creationId xmlns:p14="http://schemas.microsoft.com/office/powerpoint/2010/main" val="3237196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E56FD-D7DB-415E-A271-49ABBF082C8C}"/>
              </a:ext>
            </a:extLst>
          </p:cNvPr>
          <p:cNvSpPr>
            <a:spLocks noGrp="1"/>
          </p:cNvSpPr>
          <p:nvPr>
            <p:ph type="title"/>
          </p:nvPr>
        </p:nvSpPr>
        <p:spPr>
          <a:xfrm>
            <a:off x="838200" y="365125"/>
            <a:ext cx="10515600" cy="757133"/>
          </a:xfrm>
        </p:spPr>
        <p:txBody>
          <a:bodyPr/>
          <a:lstStyle/>
          <a:p>
            <a:r>
              <a:rPr lang="en-US" b="1" dirty="0"/>
              <a:t>Olivine in DI-water</a:t>
            </a:r>
            <a:endParaRPr lang="en-US" b="1" baseline="-25000" dirty="0"/>
          </a:p>
        </p:txBody>
      </p:sp>
      <p:sp>
        <p:nvSpPr>
          <p:cNvPr id="3" name="TextBox 2">
            <a:extLst>
              <a:ext uri="{FF2B5EF4-FFF2-40B4-BE49-F238E27FC236}">
                <a16:creationId xmlns:a16="http://schemas.microsoft.com/office/drawing/2014/main" id="{A9BB42D0-2521-40D6-B364-B7B40BDA4172}"/>
              </a:ext>
            </a:extLst>
          </p:cNvPr>
          <p:cNvSpPr txBox="1"/>
          <p:nvPr/>
        </p:nvSpPr>
        <p:spPr>
          <a:xfrm>
            <a:off x="356284" y="5389007"/>
            <a:ext cx="11100093" cy="461665"/>
          </a:xfrm>
          <a:prstGeom prst="rect">
            <a:avLst/>
          </a:prstGeom>
          <a:noFill/>
        </p:spPr>
        <p:txBody>
          <a:bodyPr wrap="square" rtlCol="0">
            <a:spAutoFit/>
          </a:bodyPr>
          <a:lstStyle/>
          <a:p>
            <a:r>
              <a:rPr lang="en-US" sz="1200" dirty="0"/>
              <a:t>Figure ***: (a) Raman spectrum, (b) mineral map of olivine in DI-water. The spectrum peaks that need to be identified and The background is black, Red is Olivine and blue is made of  </a:t>
            </a:r>
          </a:p>
        </p:txBody>
      </p:sp>
      <p:grpSp>
        <p:nvGrpSpPr>
          <p:cNvPr id="9" name="Group 8">
            <a:extLst>
              <a:ext uri="{FF2B5EF4-FFF2-40B4-BE49-F238E27FC236}">
                <a16:creationId xmlns:a16="http://schemas.microsoft.com/office/drawing/2014/main" id="{DB8687AE-9B53-4F40-A1A9-7C99243D5869}"/>
              </a:ext>
            </a:extLst>
          </p:cNvPr>
          <p:cNvGrpSpPr/>
          <p:nvPr/>
        </p:nvGrpSpPr>
        <p:grpSpPr>
          <a:xfrm>
            <a:off x="1216325" y="1624495"/>
            <a:ext cx="6153041" cy="2378162"/>
            <a:chOff x="1216325" y="1624495"/>
            <a:chExt cx="6153041" cy="2378162"/>
          </a:xfrm>
        </p:grpSpPr>
        <p:sp>
          <p:nvSpPr>
            <p:cNvPr id="13" name="TextBox 12">
              <a:extLst>
                <a:ext uri="{FF2B5EF4-FFF2-40B4-BE49-F238E27FC236}">
                  <a16:creationId xmlns:a16="http://schemas.microsoft.com/office/drawing/2014/main" id="{B8DCCBF7-713D-4C8E-A344-60FF042CBC0A}"/>
                </a:ext>
              </a:extLst>
            </p:cNvPr>
            <p:cNvSpPr txBox="1"/>
            <p:nvPr/>
          </p:nvSpPr>
          <p:spPr>
            <a:xfrm>
              <a:off x="5923471" y="1684666"/>
              <a:ext cx="1445895" cy="276999"/>
            </a:xfrm>
            <a:prstGeom prst="rect">
              <a:avLst/>
            </a:prstGeom>
            <a:noFill/>
          </p:spPr>
          <p:txBody>
            <a:bodyPr wrap="square" rtlCol="0">
              <a:spAutoFit/>
            </a:bodyPr>
            <a:lstStyle/>
            <a:p>
              <a:r>
                <a:rPr lang="en-US" sz="1200" b="1" dirty="0">
                  <a:solidFill>
                    <a:schemeClr val="bg1"/>
                  </a:solidFill>
                  <a:latin typeface="Times New Roman" panose="02020603050405020304" pitchFamily="18" charset="0"/>
                  <a:cs typeface="Times New Roman" panose="02020603050405020304" pitchFamily="18" charset="0"/>
                </a:rPr>
                <a:t>Combine image</a:t>
              </a:r>
            </a:p>
          </p:txBody>
        </p:sp>
        <p:pic>
          <p:nvPicPr>
            <p:cNvPr id="18" name="Picture 17">
              <a:extLst>
                <a:ext uri="{FF2B5EF4-FFF2-40B4-BE49-F238E27FC236}">
                  <a16:creationId xmlns:a16="http://schemas.microsoft.com/office/drawing/2014/main" id="{A455991A-7DE8-420B-8A48-6E856E740263}"/>
                </a:ext>
              </a:extLst>
            </p:cNvPr>
            <p:cNvPicPr>
              <a:picLocks noChangeAspect="1"/>
            </p:cNvPicPr>
            <p:nvPr/>
          </p:nvPicPr>
          <p:blipFill rotWithShape="1">
            <a:blip r:embed="rId2"/>
            <a:srcRect r="20260"/>
            <a:stretch/>
          </p:blipFill>
          <p:spPr>
            <a:xfrm>
              <a:off x="5107510" y="1699812"/>
              <a:ext cx="2114868" cy="2103120"/>
            </a:xfrm>
            <a:prstGeom prst="rect">
              <a:avLst/>
            </a:prstGeom>
          </p:spPr>
        </p:pic>
        <p:pic>
          <p:nvPicPr>
            <p:cNvPr id="17" name="Picture 16">
              <a:extLst>
                <a:ext uri="{FF2B5EF4-FFF2-40B4-BE49-F238E27FC236}">
                  <a16:creationId xmlns:a16="http://schemas.microsoft.com/office/drawing/2014/main" id="{216597F7-AC6D-4008-9757-C68F0C4FB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325" y="1682581"/>
              <a:ext cx="3860751" cy="2320076"/>
            </a:xfrm>
            <a:prstGeom prst="rect">
              <a:avLst/>
            </a:prstGeom>
          </p:spPr>
        </p:pic>
        <p:sp>
          <p:nvSpPr>
            <p:cNvPr id="20" name="TextBox 19">
              <a:extLst>
                <a:ext uri="{FF2B5EF4-FFF2-40B4-BE49-F238E27FC236}">
                  <a16:creationId xmlns:a16="http://schemas.microsoft.com/office/drawing/2014/main" id="{A61C5BB8-16A0-4709-8594-08515E907C54}"/>
                </a:ext>
              </a:extLst>
            </p:cNvPr>
            <p:cNvSpPr txBox="1"/>
            <p:nvPr/>
          </p:nvSpPr>
          <p:spPr>
            <a:xfrm>
              <a:off x="2241466" y="1699812"/>
              <a:ext cx="491898"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863</a:t>
              </a:r>
            </a:p>
          </p:txBody>
        </p:sp>
        <p:sp>
          <p:nvSpPr>
            <p:cNvPr id="21" name="TextBox 20">
              <a:extLst>
                <a:ext uri="{FF2B5EF4-FFF2-40B4-BE49-F238E27FC236}">
                  <a16:creationId xmlns:a16="http://schemas.microsoft.com/office/drawing/2014/main" id="{86095A66-94EB-4245-AF0F-2DA3F35A2C4A}"/>
                </a:ext>
              </a:extLst>
            </p:cNvPr>
            <p:cNvSpPr txBox="1"/>
            <p:nvPr/>
          </p:nvSpPr>
          <p:spPr>
            <a:xfrm>
              <a:off x="1987605" y="1847437"/>
              <a:ext cx="385060" cy="215444"/>
            </a:xfrm>
            <a:prstGeom prst="rect">
              <a:avLst/>
            </a:prstGeom>
            <a:noFill/>
          </p:spPr>
          <p:txBody>
            <a:bodyPr wrap="square" rtlCol="0">
              <a:spAutoFit/>
            </a:bodyPr>
            <a:lstStyle/>
            <a:p>
              <a:r>
                <a:rPr lang="en-US" sz="800" b="1" dirty="0">
                  <a:latin typeface="Times New Roman" panose="02020603050405020304" pitchFamily="18" charset="0"/>
                  <a:ea typeface="Tahoma" panose="020B0604030504040204" pitchFamily="34" charset="0"/>
                  <a:cs typeface="Times New Roman" panose="02020603050405020304" pitchFamily="18" charset="0"/>
                </a:rPr>
                <a:t>820</a:t>
              </a:r>
            </a:p>
          </p:txBody>
        </p:sp>
        <p:sp>
          <p:nvSpPr>
            <p:cNvPr id="22" name="TextBox 21">
              <a:extLst>
                <a:ext uri="{FF2B5EF4-FFF2-40B4-BE49-F238E27FC236}">
                  <a16:creationId xmlns:a16="http://schemas.microsoft.com/office/drawing/2014/main" id="{0FB0C6C9-4304-4489-AF78-DA7E26EDC48B}"/>
                </a:ext>
              </a:extLst>
            </p:cNvPr>
            <p:cNvSpPr txBox="1"/>
            <p:nvPr/>
          </p:nvSpPr>
          <p:spPr>
            <a:xfrm>
              <a:off x="2271289" y="2304789"/>
              <a:ext cx="453187"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1587</a:t>
              </a:r>
            </a:p>
          </p:txBody>
        </p:sp>
        <p:sp>
          <p:nvSpPr>
            <p:cNvPr id="23" name="TextBox 22">
              <a:extLst>
                <a:ext uri="{FF2B5EF4-FFF2-40B4-BE49-F238E27FC236}">
                  <a16:creationId xmlns:a16="http://schemas.microsoft.com/office/drawing/2014/main" id="{B300756E-A22B-43D0-8A27-228DD59E9DE5}"/>
                </a:ext>
              </a:extLst>
            </p:cNvPr>
            <p:cNvSpPr txBox="1"/>
            <p:nvPr/>
          </p:nvSpPr>
          <p:spPr>
            <a:xfrm>
              <a:off x="2905155" y="3124874"/>
              <a:ext cx="480249"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1589</a:t>
              </a:r>
            </a:p>
          </p:txBody>
        </p:sp>
        <p:sp>
          <p:nvSpPr>
            <p:cNvPr id="24" name="TextBox 23">
              <a:extLst>
                <a:ext uri="{FF2B5EF4-FFF2-40B4-BE49-F238E27FC236}">
                  <a16:creationId xmlns:a16="http://schemas.microsoft.com/office/drawing/2014/main" id="{38D7C2E9-2087-496B-9C3D-4C3C84D5FBA0}"/>
                </a:ext>
              </a:extLst>
            </p:cNvPr>
            <p:cNvSpPr txBox="1"/>
            <p:nvPr/>
          </p:nvSpPr>
          <p:spPr>
            <a:xfrm>
              <a:off x="2603382" y="3265420"/>
              <a:ext cx="453187"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1347</a:t>
              </a:r>
            </a:p>
          </p:txBody>
        </p:sp>
        <p:sp>
          <p:nvSpPr>
            <p:cNvPr id="25" name="TextBox 24">
              <a:extLst>
                <a:ext uri="{FF2B5EF4-FFF2-40B4-BE49-F238E27FC236}">
                  <a16:creationId xmlns:a16="http://schemas.microsoft.com/office/drawing/2014/main" id="{57B23082-B608-4FD7-9D01-25DFF637C227}"/>
                </a:ext>
              </a:extLst>
            </p:cNvPr>
            <p:cNvSpPr txBox="1"/>
            <p:nvPr/>
          </p:nvSpPr>
          <p:spPr>
            <a:xfrm>
              <a:off x="1902467" y="2416580"/>
              <a:ext cx="352765"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609</a:t>
              </a:r>
            </a:p>
          </p:txBody>
        </p:sp>
        <p:sp>
          <p:nvSpPr>
            <p:cNvPr id="26" name="TextBox 25">
              <a:extLst>
                <a:ext uri="{FF2B5EF4-FFF2-40B4-BE49-F238E27FC236}">
                  <a16:creationId xmlns:a16="http://schemas.microsoft.com/office/drawing/2014/main" id="{22285F5E-BAF6-4D14-A300-E4779417F1C0}"/>
                </a:ext>
              </a:extLst>
            </p:cNvPr>
            <p:cNvSpPr txBox="1"/>
            <p:nvPr/>
          </p:nvSpPr>
          <p:spPr>
            <a:xfrm>
              <a:off x="1708366" y="2461818"/>
              <a:ext cx="532086"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427</a:t>
              </a:r>
            </a:p>
          </p:txBody>
        </p:sp>
        <p:sp>
          <p:nvSpPr>
            <p:cNvPr id="27" name="TextBox 26">
              <a:extLst>
                <a:ext uri="{FF2B5EF4-FFF2-40B4-BE49-F238E27FC236}">
                  <a16:creationId xmlns:a16="http://schemas.microsoft.com/office/drawing/2014/main" id="{AE251E0A-6ADC-4603-BA8F-09B3F9FF5662}"/>
                </a:ext>
              </a:extLst>
            </p:cNvPr>
            <p:cNvSpPr txBox="1"/>
            <p:nvPr/>
          </p:nvSpPr>
          <p:spPr>
            <a:xfrm>
              <a:off x="1495923" y="2471559"/>
              <a:ext cx="386398" cy="215445"/>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297</a:t>
              </a:r>
            </a:p>
          </p:txBody>
        </p:sp>
        <p:sp>
          <p:nvSpPr>
            <p:cNvPr id="4" name="TextBox 3">
              <a:extLst>
                <a:ext uri="{FF2B5EF4-FFF2-40B4-BE49-F238E27FC236}">
                  <a16:creationId xmlns:a16="http://schemas.microsoft.com/office/drawing/2014/main" id="{CA403F78-01B8-4580-9A41-7E5915EEF5D4}"/>
                </a:ext>
              </a:extLst>
            </p:cNvPr>
            <p:cNvSpPr txBox="1"/>
            <p:nvPr/>
          </p:nvSpPr>
          <p:spPr>
            <a:xfrm>
              <a:off x="1389188" y="1624495"/>
              <a:ext cx="491898"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(a)</a:t>
              </a:r>
            </a:p>
          </p:txBody>
        </p:sp>
        <p:sp>
          <p:nvSpPr>
            <p:cNvPr id="28" name="TextBox 27">
              <a:extLst>
                <a:ext uri="{FF2B5EF4-FFF2-40B4-BE49-F238E27FC236}">
                  <a16:creationId xmlns:a16="http://schemas.microsoft.com/office/drawing/2014/main" id="{097A63CA-644C-4FD0-BBA1-0EA608C48F5F}"/>
                </a:ext>
              </a:extLst>
            </p:cNvPr>
            <p:cNvSpPr txBox="1"/>
            <p:nvPr/>
          </p:nvSpPr>
          <p:spPr>
            <a:xfrm>
              <a:off x="5107510" y="1689733"/>
              <a:ext cx="480153" cy="215444"/>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(b)</a:t>
              </a:r>
            </a:p>
          </p:txBody>
        </p:sp>
        <p:sp>
          <p:nvSpPr>
            <p:cNvPr id="29" name="TextBox 28">
              <a:extLst>
                <a:ext uri="{FF2B5EF4-FFF2-40B4-BE49-F238E27FC236}">
                  <a16:creationId xmlns:a16="http://schemas.microsoft.com/office/drawing/2014/main" id="{FD92CFC2-4638-4971-B874-39DB3AEC9728}"/>
                </a:ext>
              </a:extLst>
            </p:cNvPr>
            <p:cNvSpPr txBox="1"/>
            <p:nvPr/>
          </p:nvSpPr>
          <p:spPr>
            <a:xfrm>
              <a:off x="2218322" y="3195817"/>
              <a:ext cx="491898"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863</a:t>
              </a:r>
            </a:p>
          </p:txBody>
        </p:sp>
        <p:sp>
          <p:nvSpPr>
            <p:cNvPr id="30" name="TextBox 29">
              <a:extLst>
                <a:ext uri="{FF2B5EF4-FFF2-40B4-BE49-F238E27FC236}">
                  <a16:creationId xmlns:a16="http://schemas.microsoft.com/office/drawing/2014/main" id="{91A8BFF3-84CB-4D23-BE63-49A11E8E5AB9}"/>
                </a:ext>
              </a:extLst>
            </p:cNvPr>
            <p:cNvSpPr txBox="1"/>
            <p:nvPr/>
          </p:nvSpPr>
          <p:spPr>
            <a:xfrm>
              <a:off x="2006319" y="3299470"/>
              <a:ext cx="385060" cy="215444"/>
            </a:xfrm>
            <a:prstGeom prst="rect">
              <a:avLst/>
            </a:prstGeom>
            <a:noFill/>
          </p:spPr>
          <p:txBody>
            <a:bodyPr wrap="square" rtlCol="0">
              <a:spAutoFit/>
            </a:bodyPr>
            <a:lstStyle/>
            <a:p>
              <a:r>
                <a:rPr lang="en-US" sz="800" b="1" dirty="0">
                  <a:latin typeface="Times New Roman" panose="02020603050405020304" pitchFamily="18" charset="0"/>
                  <a:ea typeface="Tahoma" panose="020B0604030504040204" pitchFamily="34" charset="0"/>
                  <a:cs typeface="Times New Roman" panose="02020603050405020304" pitchFamily="18" charset="0"/>
                </a:rPr>
                <a:t>820</a:t>
              </a:r>
            </a:p>
          </p:txBody>
        </p:sp>
      </p:grpSp>
    </p:spTree>
    <p:extLst>
      <p:ext uri="{BB962C8B-B14F-4D97-AF65-F5344CB8AC3E}">
        <p14:creationId xmlns:p14="http://schemas.microsoft.com/office/powerpoint/2010/main" val="1596814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F223E8F-5715-4882-8C4A-B78EACDC6BC9}"/>
              </a:ext>
            </a:extLst>
          </p:cNvPr>
          <p:cNvPicPr>
            <a:picLocks noGrp="1" noChangeAspect="1"/>
          </p:cNvPicPr>
          <p:nvPr>
            <p:ph idx="1"/>
          </p:nvPr>
        </p:nvPicPr>
        <p:blipFill>
          <a:blip r:embed="rId2"/>
          <a:stretch>
            <a:fillRect/>
          </a:stretch>
        </p:blipFill>
        <p:spPr>
          <a:xfrm>
            <a:off x="989305" y="1826751"/>
            <a:ext cx="3832179" cy="2286000"/>
          </a:xfrm>
          <a:prstGeom prst="rect">
            <a:avLst/>
          </a:prstGeom>
        </p:spPr>
      </p:pic>
      <p:sp>
        <p:nvSpPr>
          <p:cNvPr id="2" name="Title 1">
            <a:extLst>
              <a:ext uri="{FF2B5EF4-FFF2-40B4-BE49-F238E27FC236}">
                <a16:creationId xmlns:a16="http://schemas.microsoft.com/office/drawing/2014/main" id="{E0CE56FD-D7DB-415E-A271-49ABBF082C8C}"/>
              </a:ext>
            </a:extLst>
          </p:cNvPr>
          <p:cNvSpPr>
            <a:spLocks noGrp="1"/>
          </p:cNvSpPr>
          <p:nvPr>
            <p:ph type="title"/>
          </p:nvPr>
        </p:nvSpPr>
        <p:spPr>
          <a:xfrm>
            <a:off x="838200" y="365125"/>
            <a:ext cx="10515600" cy="757133"/>
          </a:xfrm>
        </p:spPr>
        <p:txBody>
          <a:bodyPr/>
          <a:lstStyle/>
          <a:p>
            <a:r>
              <a:rPr lang="en-US" b="1" dirty="0"/>
              <a:t>Olivine in Ca(OH)</a:t>
            </a:r>
            <a:r>
              <a:rPr lang="en-US" b="1" baseline="-25000" dirty="0"/>
              <a:t>2</a:t>
            </a:r>
          </a:p>
        </p:txBody>
      </p:sp>
      <p:pic>
        <p:nvPicPr>
          <p:cNvPr id="6" name="Picture 5">
            <a:extLst>
              <a:ext uri="{FF2B5EF4-FFF2-40B4-BE49-F238E27FC236}">
                <a16:creationId xmlns:a16="http://schemas.microsoft.com/office/drawing/2014/main" id="{4F1EBCB4-5D6E-44A3-AC63-3DE565D851D6}"/>
              </a:ext>
            </a:extLst>
          </p:cNvPr>
          <p:cNvPicPr>
            <a:picLocks noChangeAspect="1"/>
          </p:cNvPicPr>
          <p:nvPr/>
        </p:nvPicPr>
        <p:blipFill>
          <a:blip r:embed="rId3"/>
          <a:stretch>
            <a:fillRect/>
          </a:stretch>
        </p:blipFill>
        <p:spPr>
          <a:xfrm>
            <a:off x="7370517" y="594798"/>
            <a:ext cx="4251716" cy="3371479"/>
          </a:xfrm>
          <a:prstGeom prst="rect">
            <a:avLst/>
          </a:prstGeom>
        </p:spPr>
      </p:pic>
      <p:sp>
        <p:nvSpPr>
          <p:cNvPr id="8" name="TextBox 7">
            <a:extLst>
              <a:ext uri="{FF2B5EF4-FFF2-40B4-BE49-F238E27FC236}">
                <a16:creationId xmlns:a16="http://schemas.microsoft.com/office/drawing/2014/main" id="{8CBC5DBE-FA5E-4BCC-889B-9C0F0AE47D57}"/>
              </a:ext>
            </a:extLst>
          </p:cNvPr>
          <p:cNvSpPr txBox="1"/>
          <p:nvPr/>
        </p:nvSpPr>
        <p:spPr>
          <a:xfrm>
            <a:off x="2001907" y="2527790"/>
            <a:ext cx="480153"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863.2</a:t>
            </a:r>
          </a:p>
        </p:txBody>
      </p:sp>
      <p:sp>
        <p:nvSpPr>
          <p:cNvPr id="9" name="TextBox 8">
            <a:extLst>
              <a:ext uri="{FF2B5EF4-FFF2-40B4-BE49-F238E27FC236}">
                <a16:creationId xmlns:a16="http://schemas.microsoft.com/office/drawing/2014/main" id="{3CA6402C-6B75-4D5D-9AA6-8A580D63EC1C}"/>
              </a:ext>
            </a:extLst>
          </p:cNvPr>
          <p:cNvSpPr txBox="1"/>
          <p:nvPr/>
        </p:nvSpPr>
        <p:spPr>
          <a:xfrm>
            <a:off x="1776524" y="2675170"/>
            <a:ext cx="400892" cy="215444"/>
          </a:xfrm>
          <a:prstGeom prst="rect">
            <a:avLst/>
          </a:prstGeom>
          <a:noFill/>
        </p:spPr>
        <p:txBody>
          <a:bodyPr wrap="square" rtlCol="0">
            <a:spAutoFit/>
          </a:bodyPr>
          <a:lstStyle/>
          <a:p>
            <a:r>
              <a:rPr lang="en-US" sz="800" b="1" dirty="0">
                <a:latin typeface="Times New Roman" panose="02020603050405020304" pitchFamily="18" charset="0"/>
                <a:ea typeface="Tahoma" panose="020B0604030504040204" pitchFamily="34" charset="0"/>
                <a:cs typeface="Times New Roman" panose="02020603050405020304" pitchFamily="18" charset="0"/>
              </a:rPr>
              <a:t>820</a:t>
            </a:r>
          </a:p>
        </p:txBody>
      </p:sp>
      <p:sp>
        <p:nvSpPr>
          <p:cNvPr id="10" name="TextBox 9">
            <a:extLst>
              <a:ext uri="{FF2B5EF4-FFF2-40B4-BE49-F238E27FC236}">
                <a16:creationId xmlns:a16="http://schemas.microsoft.com/office/drawing/2014/main" id="{82FB2D4F-E47E-4116-9CBA-B90BEBEED449}"/>
              </a:ext>
            </a:extLst>
          </p:cNvPr>
          <p:cNvSpPr txBox="1"/>
          <p:nvPr/>
        </p:nvSpPr>
        <p:spPr>
          <a:xfrm>
            <a:off x="3617066" y="3213556"/>
            <a:ext cx="560667"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2435.2</a:t>
            </a:r>
          </a:p>
        </p:txBody>
      </p:sp>
      <p:sp>
        <p:nvSpPr>
          <p:cNvPr id="11" name="TextBox 10">
            <a:extLst>
              <a:ext uri="{FF2B5EF4-FFF2-40B4-BE49-F238E27FC236}">
                <a16:creationId xmlns:a16="http://schemas.microsoft.com/office/drawing/2014/main" id="{0EB4831F-26DF-4236-8E09-FD22C8193E63}"/>
              </a:ext>
            </a:extLst>
          </p:cNvPr>
          <p:cNvSpPr txBox="1"/>
          <p:nvPr/>
        </p:nvSpPr>
        <p:spPr>
          <a:xfrm>
            <a:off x="2229016" y="1873529"/>
            <a:ext cx="552040"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1087.0</a:t>
            </a:r>
          </a:p>
        </p:txBody>
      </p:sp>
      <p:sp>
        <p:nvSpPr>
          <p:cNvPr id="13" name="TextBox 12">
            <a:extLst>
              <a:ext uri="{FF2B5EF4-FFF2-40B4-BE49-F238E27FC236}">
                <a16:creationId xmlns:a16="http://schemas.microsoft.com/office/drawing/2014/main" id="{B8DCCBF7-713D-4C8E-A344-60FF042CBC0A}"/>
              </a:ext>
            </a:extLst>
          </p:cNvPr>
          <p:cNvSpPr txBox="1"/>
          <p:nvPr/>
        </p:nvSpPr>
        <p:spPr>
          <a:xfrm>
            <a:off x="5923471" y="1684666"/>
            <a:ext cx="1445895" cy="276999"/>
          </a:xfrm>
          <a:prstGeom prst="rect">
            <a:avLst/>
          </a:prstGeom>
          <a:noFill/>
        </p:spPr>
        <p:txBody>
          <a:bodyPr wrap="square" rtlCol="0">
            <a:spAutoFit/>
          </a:bodyPr>
          <a:lstStyle/>
          <a:p>
            <a:r>
              <a:rPr lang="en-US" sz="1200" b="1" dirty="0">
                <a:solidFill>
                  <a:schemeClr val="bg1"/>
                </a:solidFill>
                <a:latin typeface="Times New Roman" panose="02020603050405020304" pitchFamily="18" charset="0"/>
                <a:cs typeface="Times New Roman" panose="02020603050405020304" pitchFamily="18" charset="0"/>
              </a:rPr>
              <a:t>Combine image</a:t>
            </a:r>
          </a:p>
        </p:txBody>
      </p:sp>
      <p:sp>
        <p:nvSpPr>
          <p:cNvPr id="12" name="TextBox 11">
            <a:extLst>
              <a:ext uri="{FF2B5EF4-FFF2-40B4-BE49-F238E27FC236}">
                <a16:creationId xmlns:a16="http://schemas.microsoft.com/office/drawing/2014/main" id="{A82A5A35-CAA3-4BDF-B0CD-165999C77832}"/>
              </a:ext>
            </a:extLst>
          </p:cNvPr>
          <p:cNvSpPr txBox="1"/>
          <p:nvPr/>
        </p:nvSpPr>
        <p:spPr>
          <a:xfrm>
            <a:off x="250166" y="5945907"/>
            <a:ext cx="6521570" cy="46166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1087.0  - </a:t>
            </a:r>
            <a:r>
              <a:rPr lang="en-US" sz="1200" dirty="0">
                <a:latin typeface="Times New Roman" panose="02020603050405020304" pitchFamily="18" charset="0"/>
                <a:cs typeface="Times New Roman" panose="02020603050405020304" pitchFamily="18" charset="0"/>
              </a:rPr>
              <a:t>Peak for calcium hydroxide</a:t>
            </a:r>
          </a:p>
          <a:p>
            <a:r>
              <a:rPr lang="en-US" sz="1200" b="1" dirty="0">
                <a:latin typeface="Times New Roman" panose="02020603050405020304" pitchFamily="18" charset="0"/>
                <a:cs typeface="Times New Roman" panose="02020603050405020304" pitchFamily="18" charset="0"/>
              </a:rPr>
              <a:t>2435.2</a:t>
            </a:r>
            <a:r>
              <a:rPr lang="en-US" sz="1200" dirty="0">
                <a:latin typeface="Times New Roman" panose="02020603050405020304" pitchFamily="18" charset="0"/>
                <a:cs typeface="Times New Roman" panose="02020603050405020304" pitchFamily="18" charset="0"/>
              </a:rPr>
              <a:t> – carbon material</a:t>
            </a:r>
          </a:p>
        </p:txBody>
      </p:sp>
      <p:sp>
        <p:nvSpPr>
          <p:cNvPr id="14" name="TextBox 13">
            <a:extLst>
              <a:ext uri="{FF2B5EF4-FFF2-40B4-BE49-F238E27FC236}">
                <a16:creationId xmlns:a16="http://schemas.microsoft.com/office/drawing/2014/main" id="{5E0207AC-7D06-4D8C-ABDD-1E7A146A7E08}"/>
              </a:ext>
            </a:extLst>
          </p:cNvPr>
          <p:cNvSpPr txBox="1"/>
          <p:nvPr/>
        </p:nvSpPr>
        <p:spPr>
          <a:xfrm>
            <a:off x="560717" y="4439937"/>
            <a:ext cx="9264770" cy="46166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Figure1: </a:t>
            </a:r>
            <a:r>
              <a:rPr lang="en-US" sz="1200" dirty="0">
                <a:latin typeface="Times New Roman" panose="02020603050405020304" pitchFamily="18" charset="0"/>
                <a:cs typeface="Times New Roman" panose="02020603050405020304" pitchFamily="18" charset="0"/>
              </a:rPr>
              <a:t>Three major components are identified</a:t>
            </a:r>
            <a:r>
              <a:rPr lang="en-US" sz="1200" dirty="0">
                <a:latin typeface="Times New Roman" panose="02020603050405020304" pitchFamily="18" charset="0"/>
                <a:cs typeface="Times New Roman" panose="02020603050405020304" pitchFamily="18" charset="0"/>
                <a:sym typeface="Wingdings" panose="05000000000000000000" pitchFamily="2" charset="2"/>
              </a:rPr>
              <a:t>: (a) olivine (blue), calcium hydroxide (red), and ***** *(green).  The mineral map in (b) shows the distribution of these minerals. Black is the background and blue is olivine, red Ca(OH)</a:t>
            </a:r>
            <a:r>
              <a:rPr lang="en-US" sz="1200" baseline="-25000" dirty="0">
                <a:latin typeface="Times New Roman" panose="02020603050405020304" pitchFamily="18" charset="0"/>
                <a:cs typeface="Times New Roman" panose="02020603050405020304" pitchFamily="18" charset="0"/>
                <a:sym typeface="Wingdings" panose="05000000000000000000" pitchFamily="2" charset="2"/>
              </a:rPr>
              <a:t>2 </a:t>
            </a:r>
            <a:r>
              <a:rPr lang="en-US" sz="1200" dirty="0">
                <a:latin typeface="Times New Roman" panose="02020603050405020304" pitchFamily="18" charset="0"/>
                <a:cs typeface="Times New Roman" panose="02020603050405020304" pitchFamily="18" charset="0"/>
                <a:sym typeface="Wingdings" panose="05000000000000000000" pitchFamily="2" charset="2"/>
              </a:rPr>
              <a:t>and </a:t>
            </a:r>
            <a:r>
              <a:rPr lang="en-US" sz="1200" dirty="0">
                <a:highlight>
                  <a:srgbClr val="FFFF00"/>
                </a:highlight>
                <a:latin typeface="Times New Roman" panose="02020603050405020304" pitchFamily="18" charset="0"/>
                <a:cs typeface="Times New Roman" panose="02020603050405020304" pitchFamily="18" charset="0"/>
                <a:sym typeface="Wingdings" panose="05000000000000000000" pitchFamily="2" charset="2"/>
              </a:rPr>
              <a:t>green (not sure)</a:t>
            </a:r>
            <a:endParaRPr lang="en-US" sz="1200" dirty="0">
              <a:highlight>
                <a:srgbClr val="FFFF00"/>
              </a:highligh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CA93902-A832-48AA-8E8F-6BCCC722B711}"/>
              </a:ext>
            </a:extLst>
          </p:cNvPr>
          <p:cNvSpPr txBox="1"/>
          <p:nvPr/>
        </p:nvSpPr>
        <p:spPr>
          <a:xfrm>
            <a:off x="1120087" y="1850541"/>
            <a:ext cx="552040"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(a)</a:t>
            </a:r>
          </a:p>
        </p:txBody>
      </p:sp>
      <p:sp>
        <p:nvSpPr>
          <p:cNvPr id="15" name="TextBox 14">
            <a:extLst>
              <a:ext uri="{FF2B5EF4-FFF2-40B4-BE49-F238E27FC236}">
                <a16:creationId xmlns:a16="http://schemas.microsoft.com/office/drawing/2014/main" id="{94DD7F76-8E3D-4CE2-9116-E3E1FC451A05}"/>
              </a:ext>
            </a:extLst>
          </p:cNvPr>
          <p:cNvSpPr txBox="1"/>
          <p:nvPr/>
        </p:nvSpPr>
        <p:spPr>
          <a:xfrm>
            <a:off x="1854838" y="1972504"/>
            <a:ext cx="480153" cy="215444"/>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975.2</a:t>
            </a:r>
          </a:p>
        </p:txBody>
      </p:sp>
      <p:grpSp>
        <p:nvGrpSpPr>
          <p:cNvPr id="18" name="Group 17">
            <a:extLst>
              <a:ext uri="{FF2B5EF4-FFF2-40B4-BE49-F238E27FC236}">
                <a16:creationId xmlns:a16="http://schemas.microsoft.com/office/drawing/2014/main" id="{91CA68B8-7F26-4B2A-8C7B-96EDDE6688E5}"/>
              </a:ext>
            </a:extLst>
          </p:cNvPr>
          <p:cNvGrpSpPr/>
          <p:nvPr/>
        </p:nvGrpSpPr>
        <p:grpSpPr>
          <a:xfrm>
            <a:off x="4860648" y="1868593"/>
            <a:ext cx="2126748" cy="2053056"/>
            <a:chOff x="4384334" y="1845485"/>
            <a:chExt cx="2124495" cy="2103120"/>
          </a:xfrm>
        </p:grpSpPr>
        <p:pic>
          <p:nvPicPr>
            <p:cNvPr id="3" name="Picture 2">
              <a:extLst>
                <a:ext uri="{FF2B5EF4-FFF2-40B4-BE49-F238E27FC236}">
                  <a16:creationId xmlns:a16="http://schemas.microsoft.com/office/drawing/2014/main" id="{71DF6B53-2B6C-4457-BE03-861E61710B56}"/>
                </a:ext>
              </a:extLst>
            </p:cNvPr>
            <p:cNvPicPr>
              <a:picLocks noChangeAspect="1"/>
            </p:cNvPicPr>
            <p:nvPr/>
          </p:nvPicPr>
          <p:blipFill rotWithShape="1">
            <a:blip r:embed="rId4"/>
            <a:srcRect r="19897"/>
            <a:stretch/>
          </p:blipFill>
          <p:spPr>
            <a:xfrm>
              <a:off x="4384334" y="1845485"/>
              <a:ext cx="2124495" cy="2103120"/>
            </a:xfrm>
            <a:prstGeom prst="rect">
              <a:avLst/>
            </a:prstGeom>
          </p:spPr>
        </p:pic>
        <p:sp>
          <p:nvSpPr>
            <p:cNvPr id="16" name="TextBox 15">
              <a:extLst>
                <a:ext uri="{FF2B5EF4-FFF2-40B4-BE49-F238E27FC236}">
                  <a16:creationId xmlns:a16="http://schemas.microsoft.com/office/drawing/2014/main" id="{CF062486-9E01-4EF9-B4E9-0A198437138A}"/>
                </a:ext>
              </a:extLst>
            </p:cNvPr>
            <p:cNvSpPr txBox="1"/>
            <p:nvPr/>
          </p:nvSpPr>
          <p:spPr>
            <a:xfrm>
              <a:off x="4384334" y="1850541"/>
              <a:ext cx="458676" cy="215444"/>
            </a:xfrm>
            <a:prstGeom prst="rect">
              <a:avLst/>
            </a:prstGeom>
            <a:noFill/>
          </p:spPr>
          <p:txBody>
            <a:bodyPr wrap="square" rtlCol="0">
              <a:spAutoFit/>
            </a:bodyPr>
            <a:lstStyle/>
            <a:p>
              <a:r>
                <a:rPr lang="en-US" sz="800" b="1" dirty="0">
                  <a:solidFill>
                    <a:schemeClr val="bg1"/>
                  </a:solidFill>
                  <a:latin typeface="Times New Roman" panose="02020603050405020304" pitchFamily="18" charset="0"/>
                  <a:cs typeface="Times New Roman" panose="02020603050405020304" pitchFamily="18" charset="0"/>
                </a:rPr>
                <a:t>(b)</a:t>
              </a:r>
            </a:p>
          </p:txBody>
        </p:sp>
      </p:grpSp>
    </p:spTree>
    <p:extLst>
      <p:ext uri="{BB962C8B-B14F-4D97-AF65-F5344CB8AC3E}">
        <p14:creationId xmlns:p14="http://schemas.microsoft.com/office/powerpoint/2010/main" val="3445562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78C04-42A9-4AC0-B963-103A600BC60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5326EE5-768E-46F4-A64D-5EF8E7FF2C56}"/>
              </a:ext>
            </a:extLst>
          </p:cNvPr>
          <p:cNvPicPr>
            <a:picLocks noGrp="1" noChangeAspect="1"/>
          </p:cNvPicPr>
          <p:nvPr>
            <p:ph idx="1"/>
          </p:nvPr>
        </p:nvPicPr>
        <p:blipFill>
          <a:blip r:embed="rId2"/>
          <a:stretch>
            <a:fillRect/>
          </a:stretch>
        </p:blipFill>
        <p:spPr>
          <a:xfrm>
            <a:off x="5219350" y="2569856"/>
            <a:ext cx="3752122" cy="2249808"/>
          </a:xfrm>
          <a:prstGeom prst="rect">
            <a:avLst/>
          </a:prstGeom>
        </p:spPr>
      </p:pic>
    </p:spTree>
    <p:extLst>
      <p:ext uri="{BB962C8B-B14F-4D97-AF65-F5344CB8AC3E}">
        <p14:creationId xmlns:p14="http://schemas.microsoft.com/office/powerpoint/2010/main" val="3906528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TotalTime>
  <Words>382</Words>
  <Application>Microsoft Office PowerPoint</Application>
  <PresentationFormat>Widescreen</PresentationFormat>
  <Paragraphs>75</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Tahoma</vt:lpstr>
      <vt:lpstr>Times New Roman</vt:lpstr>
      <vt:lpstr>Wingdings</vt:lpstr>
      <vt:lpstr>Office Theme</vt:lpstr>
      <vt:lpstr>Raman Spectrum and peaks</vt:lpstr>
      <vt:lpstr>PowerPoint Presentation</vt:lpstr>
      <vt:lpstr>Olivine in HCl</vt:lpstr>
      <vt:lpstr>Olivine in NaCl</vt:lpstr>
      <vt:lpstr>Olivine in DI-water</vt:lpstr>
      <vt:lpstr>Olivine in Ca(OH)2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Achang, Mercy</dc:creator>
  <cp:lastModifiedBy>Achang, Mercy</cp:lastModifiedBy>
  <cp:revision>45</cp:revision>
  <dcterms:created xsi:type="dcterms:W3CDTF">2020-11-10T23:01:38Z</dcterms:created>
  <dcterms:modified xsi:type="dcterms:W3CDTF">2020-11-17T01:02:18Z</dcterms:modified>
</cp:coreProperties>
</file>